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75939" autoAdjust="0"/>
  </p:normalViewPr>
  <p:slideViewPr>
    <p:cSldViewPr snapToGrid="0">
      <p:cViewPr>
        <p:scale>
          <a:sx n="50" d="100"/>
          <a:sy n="50" d="100"/>
        </p:scale>
        <p:origin x="-258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80C4-B792-44AC-AD7E-E9E5AB6E5AD8}" type="datetimeFigureOut">
              <a:rPr lang="en-GB" smtClean="0"/>
              <a:t>11/10/2016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D2F95-B6C2-4153-B4ED-4A893B210B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874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</a:t>
            </a:r>
            <a:r>
              <a:rPr lang="en-GB" baseline="0" dirty="0"/>
              <a:t> we’re developing a networked application, we write programs that:</a:t>
            </a:r>
          </a:p>
          <a:p>
            <a:endParaRPr lang="en-GB" baseline="0" dirty="0"/>
          </a:p>
          <a:p>
            <a:r>
              <a:rPr lang="en-GB" baseline="0" dirty="0"/>
              <a:t>Run on (different) end systems</a:t>
            </a:r>
          </a:p>
          <a:p>
            <a:r>
              <a:rPr lang="en-GB" baseline="0" dirty="0"/>
              <a:t>Communicate over the network</a:t>
            </a:r>
          </a:p>
          <a:p>
            <a:r>
              <a:rPr lang="en-GB" baseline="0" dirty="0"/>
              <a:t>e.g. web server software communicates with browser software</a:t>
            </a:r>
          </a:p>
          <a:p>
            <a:endParaRPr lang="en-GB" baseline="0" dirty="0"/>
          </a:p>
          <a:p>
            <a:r>
              <a:rPr lang="en-GB" baseline="0" dirty="0"/>
              <a:t>There’s no need to write software for the network-core devices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They don’t run user applications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Applications on end systems allow for rapid app development and propagation</a:t>
            </a:r>
          </a:p>
          <a:p>
            <a:pPr marL="171450" indent="-171450">
              <a:buFontTx/>
              <a:buChar char="-"/>
            </a:pPr>
            <a:endParaRPr lang="en-GB" baseline="0" dirty="0"/>
          </a:p>
          <a:p>
            <a:pPr marL="0" indent="0">
              <a:buFontTx/>
              <a:buNone/>
            </a:pPr>
            <a:r>
              <a:rPr lang="en-GB" baseline="0" dirty="0"/>
              <a:t>The architecture of an application are either client-server or peer to peer (P2P)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D2F95-B6C2-4153-B4ED-4A893B210B6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511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There are two types of HTTP message, a request and a response</a:t>
            </a:r>
          </a:p>
          <a:p>
            <a:endParaRPr lang="en-GB" baseline="0" dirty="0"/>
          </a:p>
          <a:p>
            <a:r>
              <a:rPr lang="en-GB" baseline="0" dirty="0"/>
              <a:t>The response message looks like this, one of the most important elements here is the status code – in this example it’s 200 OK</a:t>
            </a:r>
          </a:p>
          <a:p>
            <a:endParaRPr lang="en-GB" baseline="0" dirty="0"/>
          </a:p>
          <a:p>
            <a:r>
              <a:rPr lang="en-GB" baseline="0" dirty="0"/>
              <a:t>But it could be something like 404 NOT FOUND or 400 BAD REQUEST.</a:t>
            </a:r>
          </a:p>
          <a:p>
            <a:endParaRPr lang="en-GB" baseline="0" dirty="0"/>
          </a:p>
          <a:p>
            <a:r>
              <a:rPr lang="en-GB" baseline="0" dirty="0"/>
              <a:t>Because request and response messages are written in ASCII, you can communicate directly with a web server via telnet – just connect to the domain name via port 80 and type an HTTP request message in, just be sure to tap enter twice to finalise the message and send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D2F95-B6C2-4153-B4ED-4A893B210B6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149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There are two types of HTTP message, a request and a response</a:t>
            </a:r>
          </a:p>
          <a:p>
            <a:endParaRPr lang="en-GB" baseline="0" dirty="0"/>
          </a:p>
          <a:p>
            <a:r>
              <a:rPr lang="en-GB" baseline="0" dirty="0"/>
              <a:t>The HTTP request message is human readable (represented by ASCII)</a:t>
            </a:r>
          </a:p>
          <a:p>
            <a:endParaRPr lang="en-GB" baseline="0" dirty="0"/>
          </a:p>
          <a:p>
            <a:r>
              <a:rPr lang="en-GB" baseline="0" dirty="0"/>
              <a:t>It includes:</a:t>
            </a:r>
          </a:p>
          <a:p>
            <a:r>
              <a:rPr lang="en-GB" baseline="0" dirty="0"/>
              <a:t>the request line</a:t>
            </a:r>
          </a:p>
          <a:p>
            <a:r>
              <a:rPr lang="en-GB" baseline="0" dirty="0"/>
              <a:t>Request header fields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D2F95-B6C2-4153-B4ED-4A893B210B6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362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Socket programming:</a:t>
            </a:r>
          </a:p>
          <a:p>
            <a:endParaRPr lang="en-GB" dirty="0"/>
          </a:p>
          <a:p>
            <a:r>
              <a:rPr lang="en-GB" dirty="0"/>
              <a:t>Goal – learn to build client / server applications that communicate using</a:t>
            </a:r>
            <a:r>
              <a:rPr lang="en-GB" baseline="0" dirty="0"/>
              <a:t> sockets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Remember that the socket acts like a post box / pigeon hole for messages we send.</a:t>
            </a:r>
          </a:p>
          <a:p>
            <a:pPr marL="0" indent="0">
              <a:buFontTx/>
              <a:buNone/>
            </a:pPr>
            <a:endParaRPr lang="en-GB" baseline="0" dirty="0"/>
          </a:p>
          <a:p>
            <a:pPr marL="0" indent="0">
              <a:buFontTx/>
              <a:buNone/>
            </a:pPr>
            <a:r>
              <a:rPr lang="en-GB" baseline="0" dirty="0"/>
              <a:t>So a basic application might go something like this:</a:t>
            </a:r>
          </a:p>
          <a:p>
            <a:pPr marL="0" indent="0">
              <a:buFontTx/>
              <a:buNone/>
            </a:pPr>
            <a:endParaRPr lang="en-GB" baseline="0" dirty="0"/>
          </a:p>
          <a:p>
            <a:pPr marL="0" indent="0">
              <a:buFontTx/>
              <a:buNone/>
            </a:pPr>
            <a:r>
              <a:rPr lang="en-GB" baseline="0" dirty="0"/>
              <a:t>Client reads a line of characters from the keyboard and sends data to server</a:t>
            </a:r>
          </a:p>
          <a:p>
            <a:pPr marL="0" indent="0">
              <a:buFontTx/>
              <a:buNone/>
            </a:pPr>
            <a:r>
              <a:rPr lang="en-GB" baseline="0" dirty="0"/>
              <a:t>Server receives the data and converts characters to uppercase</a:t>
            </a:r>
          </a:p>
          <a:p>
            <a:pPr marL="0" indent="0">
              <a:buFontTx/>
              <a:buNone/>
            </a:pPr>
            <a:r>
              <a:rPr lang="en-GB" baseline="0" dirty="0"/>
              <a:t>Server send modified data to the client</a:t>
            </a:r>
          </a:p>
          <a:p>
            <a:pPr marL="0" indent="0">
              <a:buFontTx/>
              <a:buNone/>
            </a:pPr>
            <a:r>
              <a:rPr lang="en-GB" baseline="0" dirty="0"/>
              <a:t>Client receives modified data and displays the line on the screen</a:t>
            </a:r>
          </a:p>
          <a:p>
            <a:pPr marL="0" indent="0">
              <a:buFontTx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D2F95-B6C2-4153-B4ED-4A893B210B6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352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Socket programming with UDP</a:t>
            </a:r>
            <a:br>
              <a:rPr lang="en-GB" baseline="0" dirty="0"/>
            </a:br>
            <a:br>
              <a:rPr lang="en-GB" baseline="0" dirty="0"/>
            </a:br>
            <a:r>
              <a:rPr lang="en-GB" baseline="0" dirty="0"/>
              <a:t>There is no “connection” between the client &amp; server: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No identification prior to sending data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Sender explicitly attaches IP destination and port # to each packet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Receiver extracts IP address and port# from received packet</a:t>
            </a:r>
          </a:p>
          <a:p>
            <a:pPr marL="171450" indent="-171450">
              <a:buFontTx/>
              <a:buChar char="-"/>
            </a:pPr>
            <a:endParaRPr lang="en-GB" baseline="0" dirty="0"/>
          </a:p>
          <a:p>
            <a:pPr marL="0" indent="0">
              <a:buFontTx/>
              <a:buNone/>
            </a:pPr>
            <a:r>
              <a:rPr lang="en-GB" baseline="0" dirty="0"/>
              <a:t>UDP may transmit data out of order or it may be lost completely!</a:t>
            </a:r>
          </a:p>
          <a:p>
            <a:pPr marL="0" indent="0">
              <a:buFontTx/>
              <a:buNone/>
            </a:pPr>
            <a:endParaRPr lang="en-GB" baseline="0" dirty="0"/>
          </a:p>
          <a:p>
            <a:pPr marL="0" indent="0">
              <a:buFontTx/>
              <a:buNone/>
            </a:pPr>
            <a:r>
              <a:rPr lang="en-GB" baseline="0" dirty="0"/>
              <a:t>So UDP provides unreliable transfer of groups of bytes (datagrams) between hosts.</a:t>
            </a:r>
          </a:p>
          <a:p>
            <a:pPr marL="0" indent="0">
              <a:buFontTx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D2F95-B6C2-4153-B4ED-4A893B210B6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561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In python, this looks something like this for the Client:</a:t>
            </a:r>
          </a:p>
          <a:p>
            <a:endParaRPr lang="en-GB" baseline="0" dirty="0"/>
          </a:p>
          <a:p>
            <a:endParaRPr lang="en-GB" baseline="0" dirty="0"/>
          </a:p>
          <a:p>
            <a:pPr marL="0" indent="0">
              <a:buFontTx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D2F95-B6C2-4153-B4ED-4A893B210B6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040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And something like this for the server.</a:t>
            </a:r>
          </a:p>
          <a:p>
            <a:endParaRPr lang="en-GB" baseline="0" dirty="0"/>
          </a:p>
          <a:p>
            <a:endParaRPr lang="en-GB" baseline="0" dirty="0"/>
          </a:p>
          <a:p>
            <a:pPr marL="0" indent="0">
              <a:buFontTx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D2F95-B6C2-4153-B4ED-4A893B210B6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34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On the other hand, TCP requires a different approach</a:t>
            </a:r>
            <a:br>
              <a:rPr lang="en-GB" baseline="0" dirty="0"/>
            </a:br>
            <a:br>
              <a:rPr lang="en-GB" baseline="0" dirty="0"/>
            </a:br>
            <a:r>
              <a:rPr lang="en-GB" baseline="0" dirty="0"/>
              <a:t>The client must contact the server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So the server process has to be running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Server must have created a socket that welcomes clients contact</a:t>
            </a:r>
          </a:p>
          <a:p>
            <a:pPr marL="171450" indent="-171450">
              <a:buFontTx/>
              <a:buChar char="-"/>
            </a:pPr>
            <a:endParaRPr lang="en-GB" baseline="0" dirty="0"/>
          </a:p>
          <a:p>
            <a:pPr marL="0" indent="0">
              <a:buFontTx/>
              <a:buNone/>
            </a:pPr>
            <a:r>
              <a:rPr lang="en-GB" baseline="0" dirty="0"/>
              <a:t>Clients contact the server by: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Creating TCP socket, specifying IP address and port number of server</a:t>
            </a:r>
          </a:p>
          <a:p>
            <a:pPr marL="0" indent="0">
              <a:buFontTx/>
              <a:buNone/>
            </a:pPr>
            <a:r>
              <a:rPr lang="en-GB" baseline="0" dirty="0"/>
              <a:t>When client creates socket, client TCP established connection to server TCP</a:t>
            </a:r>
          </a:p>
          <a:p>
            <a:pPr marL="0" indent="0">
              <a:buFontTx/>
              <a:buNone/>
            </a:pPr>
            <a:endParaRPr lang="en-GB" baseline="0" dirty="0"/>
          </a:p>
          <a:p>
            <a:pPr marL="0" indent="0">
              <a:buFontTx/>
              <a:buNone/>
            </a:pPr>
            <a:r>
              <a:rPr lang="en-GB" baseline="0" dirty="0"/>
              <a:t>When the server is contacted by a client, it creates a new socket to communicate with that particular client</a:t>
            </a:r>
          </a:p>
          <a:p>
            <a:pPr marL="0" indent="0">
              <a:buFontTx/>
              <a:buNone/>
            </a:pPr>
            <a:endParaRPr lang="en-GB" baseline="0" dirty="0"/>
          </a:p>
          <a:p>
            <a:pPr marL="0" indent="0">
              <a:buFontTx/>
              <a:buNone/>
            </a:pPr>
            <a:r>
              <a:rPr lang="en-GB" baseline="0" dirty="0"/>
              <a:t>This allows the server to talk to multiple clients, using port numbers to distinguish between them.</a:t>
            </a:r>
          </a:p>
          <a:p>
            <a:pPr marL="0" indent="0">
              <a:buFontTx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D2F95-B6C2-4153-B4ED-4A893B210B6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038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Which looks like this in Python for the client</a:t>
            </a:r>
          </a:p>
          <a:p>
            <a:endParaRPr lang="en-GB" baseline="0" dirty="0"/>
          </a:p>
          <a:p>
            <a:pPr marL="0" indent="0">
              <a:buFontTx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D2F95-B6C2-4153-B4ED-4A893B210B6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003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And this on the server</a:t>
            </a:r>
          </a:p>
          <a:p>
            <a:endParaRPr lang="en-GB" baseline="0" dirty="0"/>
          </a:p>
          <a:p>
            <a:pPr marL="0" indent="0">
              <a:buFontTx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D2F95-B6C2-4153-B4ED-4A893B210B6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4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Client</a:t>
            </a:r>
            <a:r>
              <a:rPr lang="en-GB" baseline="0" dirty="0"/>
              <a:t> – server architecture</a:t>
            </a:r>
          </a:p>
          <a:p>
            <a:endParaRPr lang="en-GB" baseline="0" dirty="0"/>
          </a:p>
          <a:p>
            <a:r>
              <a:rPr lang="en-GB" baseline="0" dirty="0"/>
              <a:t>The server is an always-on host, generally with a permanent IP address and often hosted in data </a:t>
            </a:r>
            <a:r>
              <a:rPr lang="en-GB" baseline="0" dirty="0" err="1"/>
              <a:t>centers</a:t>
            </a:r>
            <a:r>
              <a:rPr lang="en-GB" baseline="0" dirty="0"/>
              <a:t>.</a:t>
            </a:r>
          </a:p>
          <a:p>
            <a:endParaRPr lang="en-GB" baseline="0" dirty="0"/>
          </a:p>
          <a:p>
            <a:r>
              <a:rPr lang="en-GB" baseline="0" dirty="0"/>
              <a:t>Some consideration needs to be given over to scaling the server side – so we may end up with multiple servers in different locations serving different geographical regions!</a:t>
            </a:r>
          </a:p>
          <a:p>
            <a:endParaRPr lang="en-GB" baseline="0" dirty="0"/>
          </a:p>
          <a:p>
            <a:r>
              <a:rPr lang="en-GB" baseline="0" dirty="0"/>
              <a:t>Clients communicate with the server and may only be connected intermittently with dynamic IP addresses, they do not communicate with each other directly.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D2F95-B6C2-4153-B4ED-4A893B210B6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255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P2P architecture</a:t>
            </a:r>
            <a:r>
              <a:rPr lang="en-GB" baseline="0" dirty="0"/>
              <a:t> has no always on server, instead arbitrary end systems communicate directly.</a:t>
            </a:r>
          </a:p>
          <a:p>
            <a:endParaRPr lang="en-GB" baseline="0" dirty="0"/>
          </a:p>
          <a:p>
            <a:r>
              <a:rPr lang="en-GB" baseline="0" dirty="0"/>
              <a:t>Peers request service from other peers and provide service in return.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This is self-scaling, new peers bring with them service capacity as well as service demands.</a:t>
            </a:r>
          </a:p>
          <a:p>
            <a:pPr marL="171450" indent="-171450">
              <a:buFontTx/>
              <a:buChar char="-"/>
            </a:pPr>
            <a:endParaRPr lang="en-GB" baseline="0" dirty="0"/>
          </a:p>
          <a:p>
            <a:pPr marL="0" indent="0">
              <a:buFontTx/>
              <a:buNone/>
            </a:pPr>
            <a:r>
              <a:rPr lang="en-GB" baseline="0" dirty="0"/>
              <a:t>Peers are intermittently connected and change IP addresses, which complicates management of the system.</a:t>
            </a:r>
          </a:p>
          <a:p>
            <a:pPr marL="0" indent="0">
              <a:buFontTx/>
              <a:buNone/>
            </a:pPr>
            <a:endParaRPr lang="en-GB" baseline="0" dirty="0"/>
          </a:p>
          <a:p>
            <a:pPr marL="0" indent="0">
              <a:buFontTx/>
              <a:buNone/>
            </a:pPr>
            <a:r>
              <a:rPr lang="en-GB" baseline="0" dirty="0"/>
              <a:t>Older console games are P2P (hence host migration) – </a:t>
            </a:r>
            <a:r>
              <a:rPr lang="en-GB" baseline="0" dirty="0" err="1"/>
              <a:t>BitTorrent</a:t>
            </a:r>
            <a:r>
              <a:rPr lang="en-GB" baseline="0" dirty="0"/>
              <a:t> is P2P too.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D2F95-B6C2-4153-B4ED-4A893B210B6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608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Processes are</a:t>
            </a:r>
            <a:r>
              <a:rPr lang="en-GB" baseline="0" dirty="0"/>
              <a:t> applications running on a host machine (a host could be a client or a server) within the same host, two processes communicate using inter-process communication at the OS level.</a:t>
            </a:r>
          </a:p>
          <a:p>
            <a:endParaRPr lang="en-GB" baseline="0" dirty="0"/>
          </a:p>
          <a:p>
            <a:r>
              <a:rPr lang="en-GB" baseline="0" dirty="0"/>
              <a:t>Processes on different hosts communicate by exchanging messages.</a:t>
            </a:r>
          </a:p>
          <a:p>
            <a:endParaRPr lang="en-GB" baseline="0" dirty="0"/>
          </a:p>
          <a:p>
            <a:r>
              <a:rPr lang="en-GB" baseline="0" dirty="0"/>
              <a:t>A client process initiates communication, a server process waits to be contacted.</a:t>
            </a:r>
          </a:p>
          <a:p>
            <a:endParaRPr lang="en-GB" baseline="0" dirty="0"/>
          </a:p>
          <a:p>
            <a:r>
              <a:rPr lang="en-GB" baseline="0" dirty="0"/>
              <a:t>P2P architectures have client and server processes in one host.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D2F95-B6C2-4153-B4ED-4A893B210B6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683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Processes send and receive messages to</a:t>
            </a:r>
            <a:r>
              <a:rPr lang="en-GB" baseline="0" dirty="0"/>
              <a:t> / from its socket.</a:t>
            </a:r>
          </a:p>
          <a:p>
            <a:endParaRPr lang="en-GB" baseline="0" dirty="0"/>
          </a:p>
          <a:p>
            <a:r>
              <a:rPr lang="en-GB" baseline="0" dirty="0"/>
              <a:t>A socket is analogous to a letter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Sending process drops letter in post box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Relies on transport infrastructure (postal system) to deliver message to socket at receiving process</a:t>
            </a:r>
          </a:p>
          <a:p>
            <a:pPr marL="0" indent="0">
              <a:buFontTx/>
              <a:buNone/>
            </a:pPr>
            <a:endParaRPr lang="en-GB" baseline="0" dirty="0"/>
          </a:p>
          <a:p>
            <a:pPr marL="0" indent="0">
              <a:buFontTx/>
              <a:buNone/>
            </a:pPr>
            <a:r>
              <a:rPr lang="en-GB" baseline="0" dirty="0"/>
              <a:t>To manage that, we need to know where to deliver the message, hosts must have an identifier.</a:t>
            </a:r>
          </a:p>
          <a:p>
            <a:pPr marL="0" indent="0">
              <a:buFontTx/>
              <a:buNone/>
            </a:pPr>
            <a:endParaRPr lang="en-GB" baseline="0" dirty="0"/>
          </a:p>
          <a:p>
            <a:pPr marL="0" indent="0">
              <a:buFontTx/>
              <a:buNone/>
            </a:pPr>
            <a:r>
              <a:rPr lang="en-GB" baseline="0" dirty="0"/>
              <a:t>In this case, a host has either a 32-bit IP address (IPV4) or a 128-bit IP address (IPV6), this gets us to the host, but we need a way of identifying the process on that host to deliver the message to.</a:t>
            </a:r>
          </a:p>
          <a:p>
            <a:pPr marL="0" indent="0">
              <a:buFontTx/>
              <a:buNone/>
            </a:pPr>
            <a:endParaRPr lang="en-GB" baseline="0" dirty="0"/>
          </a:p>
          <a:p>
            <a:pPr marL="0" indent="0">
              <a:buFontTx/>
              <a:buNone/>
            </a:pPr>
            <a:r>
              <a:rPr lang="en-GB" baseline="0" dirty="0"/>
              <a:t>We do this by including a port number, HTTP generally runs on port 80, mail servers on 25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D2F95-B6C2-4153-B4ED-4A893B210B6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803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App-layer</a:t>
            </a:r>
            <a:r>
              <a:rPr lang="en-GB" baseline="0" dirty="0"/>
              <a:t> protocol defines the:</a:t>
            </a:r>
          </a:p>
          <a:p>
            <a:endParaRPr lang="en-GB" baseline="0" dirty="0"/>
          </a:p>
          <a:p>
            <a:r>
              <a:rPr lang="en-GB" baseline="0" dirty="0"/>
              <a:t>Types of messages exchanged – e.g. request, response</a:t>
            </a:r>
          </a:p>
          <a:p>
            <a:r>
              <a:rPr lang="en-GB" baseline="0" dirty="0"/>
              <a:t>Message syntax – what fields are in messages and how fields are delineated</a:t>
            </a:r>
          </a:p>
          <a:p>
            <a:r>
              <a:rPr lang="en-GB" baseline="0" dirty="0"/>
              <a:t>Message semantics – meanings of information in fields</a:t>
            </a:r>
          </a:p>
          <a:p>
            <a:r>
              <a:rPr lang="en-GB" baseline="0" dirty="0"/>
              <a:t>Rules for when and how processes send and respond to messages</a:t>
            </a:r>
          </a:p>
          <a:p>
            <a:endParaRPr lang="en-GB" baseline="0" dirty="0"/>
          </a:p>
          <a:p>
            <a:r>
              <a:rPr lang="en-GB" baseline="0" dirty="0"/>
              <a:t>Some protocols are open and defined in RFCs (requests for comment)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This allows for interoperability across different systems and implementations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HTTP, SMTP are open and define</a:t>
            </a:r>
          </a:p>
          <a:p>
            <a:pPr marL="171450" indent="-171450">
              <a:buFontTx/>
              <a:buChar char="-"/>
            </a:pPr>
            <a:endParaRPr lang="en-GB" baseline="0" dirty="0"/>
          </a:p>
          <a:p>
            <a:pPr marL="0" indent="0">
              <a:buFontTx/>
              <a:buNone/>
            </a:pPr>
            <a:r>
              <a:rPr lang="en-GB" baseline="0" dirty="0"/>
              <a:t>Other protocols are closed and their definitions are not released to the public (but they can be discovered!)</a:t>
            </a:r>
          </a:p>
          <a:p>
            <a:pPr marL="0" indent="0">
              <a:buFontTx/>
              <a:buNone/>
            </a:pPr>
            <a:r>
              <a:rPr lang="en-GB" baseline="0" dirty="0"/>
              <a:t>- Skype is a closed protocol – it does not work (is not </a:t>
            </a:r>
            <a:r>
              <a:rPr lang="en-GB" baseline="0" dirty="0" err="1"/>
              <a:t>interoptable</a:t>
            </a:r>
            <a:r>
              <a:rPr lang="en-GB" baseline="0" dirty="0"/>
              <a:t>) with other protocols.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D2F95-B6C2-4153-B4ED-4A893B210B6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82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two main transport protocols, TCP and UDP.</a:t>
            </a:r>
          </a:p>
          <a:p>
            <a:endParaRPr lang="en-GB" dirty="0"/>
          </a:p>
          <a:p>
            <a:r>
              <a:rPr lang="en-GB" dirty="0"/>
              <a:t>TCP has:</a:t>
            </a:r>
          </a:p>
          <a:p>
            <a:r>
              <a:rPr lang="en-GB" dirty="0"/>
              <a:t>Reliable transport between processes</a:t>
            </a:r>
          </a:p>
          <a:p>
            <a:r>
              <a:rPr lang="en-GB" dirty="0"/>
              <a:t>Flow</a:t>
            </a:r>
            <a:r>
              <a:rPr lang="en-GB" baseline="0" dirty="0"/>
              <a:t> control so the sender won’t overwhelm the receiver</a:t>
            </a:r>
          </a:p>
          <a:p>
            <a:r>
              <a:rPr lang="en-GB" baseline="0" dirty="0"/>
              <a:t>Congestion control so the sender is throttled when the network gets overloaded</a:t>
            </a:r>
          </a:p>
          <a:p>
            <a:r>
              <a:rPr lang="en-GB" baseline="0" dirty="0"/>
              <a:t>It does not provide timing, minimum throughput or security</a:t>
            </a:r>
          </a:p>
          <a:p>
            <a:r>
              <a:rPr lang="en-GB" baseline="0" dirty="0"/>
              <a:t>It requires a connection to be setup between client and server processes.</a:t>
            </a:r>
          </a:p>
          <a:p>
            <a:endParaRPr lang="en-GB" baseline="0" dirty="0"/>
          </a:p>
          <a:p>
            <a:r>
              <a:rPr lang="en-GB" baseline="0" dirty="0"/>
              <a:t>UDP provides an unreliable data transfer and it does not provide any of the other things that TCP offers!</a:t>
            </a:r>
          </a:p>
          <a:p>
            <a:endParaRPr lang="en-GB" baseline="0" dirty="0"/>
          </a:p>
          <a:p>
            <a:r>
              <a:rPr lang="en-GB" baseline="0" dirty="0"/>
              <a:t>So why bother? TCP is used when we have to guarantee delivery of packets; UDP allows us to just throw packets into the network and not care if they arrive or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D2F95-B6C2-4153-B4ED-4A893B210B6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82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HTTP</a:t>
            </a:r>
            <a:r>
              <a:rPr lang="en-GB" baseline="0" dirty="0"/>
              <a:t> protocol is an example of an application protocol that we can find out everything about as it’s specified in an open RFC.</a:t>
            </a:r>
          </a:p>
          <a:p>
            <a:endParaRPr lang="en-GB" baseline="0" dirty="0"/>
          </a:p>
          <a:p>
            <a:r>
              <a:rPr lang="en-GB" baseline="0" dirty="0"/>
              <a:t>It uses a client / server model</a:t>
            </a:r>
          </a:p>
          <a:p>
            <a:endParaRPr lang="en-GB" baseline="0" dirty="0"/>
          </a:p>
          <a:p>
            <a:r>
              <a:rPr lang="en-GB" baseline="0" dirty="0"/>
              <a:t>The client (your browser) requests (using the http protocol), receives and displays web objects</a:t>
            </a:r>
          </a:p>
          <a:p>
            <a:r>
              <a:rPr lang="en-GB" baseline="0" dirty="0"/>
              <a:t>The server sends (using http) objects in response to requests</a:t>
            </a:r>
          </a:p>
          <a:p>
            <a:endParaRPr lang="en-GB" baseline="0" dirty="0"/>
          </a:p>
          <a:p>
            <a:r>
              <a:rPr lang="en-GB" baseline="0" dirty="0"/>
              <a:t>It uses TCP and the process looks something like this:</a:t>
            </a:r>
          </a:p>
          <a:p>
            <a:endParaRPr lang="en-GB" baseline="0" dirty="0"/>
          </a:p>
          <a:p>
            <a:r>
              <a:rPr lang="en-GB" baseline="0" dirty="0"/>
              <a:t>HTTP is stateless – the server maintains no information about past requests from the client.</a:t>
            </a:r>
          </a:p>
          <a:p>
            <a:endParaRPr lang="en-GB" baseline="0" dirty="0"/>
          </a:p>
          <a:p>
            <a:r>
              <a:rPr lang="en-GB" baseline="0" dirty="0"/>
              <a:t>Maintaining state is complex – past history has to be maintained and if the server or client crash then their views of the “state” may be inconsistent and have to be reconciled.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D2F95-B6C2-4153-B4ED-4A893B210B6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482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</a:t>
            </a:r>
            <a:r>
              <a:rPr lang="en-GB" baseline="0" dirty="0"/>
              <a:t> step in this process has a response time associated with it – the RTT (round trip delay time) is the time for a small packet to travel from the client to the server and back.</a:t>
            </a:r>
          </a:p>
          <a:p>
            <a:endParaRPr lang="en-GB" baseline="0" dirty="0"/>
          </a:p>
          <a:p>
            <a:r>
              <a:rPr lang="en-GB" baseline="0" dirty="0"/>
              <a:t>HTTP connections can be either non-persistent or persistent.</a:t>
            </a:r>
          </a:p>
          <a:p>
            <a:endParaRPr lang="en-GB" baseline="0" dirty="0"/>
          </a:p>
          <a:p>
            <a:r>
              <a:rPr lang="en-GB" baseline="0" dirty="0"/>
              <a:t>A persistent connection means the server leaves the connection open after sending the response, so subsequent HTTP requests are sent over the open connection</a:t>
            </a:r>
          </a:p>
          <a:p>
            <a:endParaRPr lang="en-GB" baseline="0" dirty="0"/>
          </a:p>
          <a:p>
            <a:r>
              <a:rPr lang="en-GB" baseline="0" dirty="0"/>
              <a:t>This reduces the number of RTT to as little as one for all the referenced objects.</a:t>
            </a:r>
          </a:p>
          <a:p>
            <a:endParaRPr lang="en-GB" baseline="0" dirty="0"/>
          </a:p>
          <a:p>
            <a:r>
              <a:rPr lang="en-GB" baseline="0" dirty="0"/>
              <a:t>A non-persistent connection requires the server to open and close a socket / connection for each and every request, greatly increasing the number RTTs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D2F95-B6C2-4153-B4ED-4A893B210B6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731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632B-5BEE-416B-A44C-E6C3823F5EC3}" type="datetimeFigureOut">
              <a:rPr lang="en-GB" smtClean="0"/>
              <a:t>11/10/2016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3B09-ED30-4289-9F9E-778E0F7C99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066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632B-5BEE-416B-A44C-E6C3823F5EC3}" type="datetimeFigureOut">
              <a:rPr lang="en-GB" smtClean="0"/>
              <a:t>11/10/2016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3B09-ED30-4289-9F9E-778E0F7C99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009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632B-5BEE-416B-A44C-E6C3823F5EC3}" type="datetimeFigureOut">
              <a:rPr lang="en-GB" smtClean="0"/>
              <a:t>11/10/2016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3B09-ED30-4289-9F9E-778E0F7C99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953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632B-5BEE-416B-A44C-E6C3823F5EC3}" type="datetimeFigureOut">
              <a:rPr lang="en-GB" smtClean="0"/>
              <a:t>11/10/2016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3B09-ED30-4289-9F9E-778E0F7C99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681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632B-5BEE-416B-A44C-E6C3823F5EC3}" type="datetimeFigureOut">
              <a:rPr lang="en-GB" smtClean="0"/>
              <a:t>11/10/2016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3B09-ED30-4289-9F9E-778E0F7C99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317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632B-5BEE-416B-A44C-E6C3823F5EC3}" type="datetimeFigureOut">
              <a:rPr lang="en-GB" smtClean="0"/>
              <a:t>11/10/2016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3B09-ED30-4289-9F9E-778E0F7C99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86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632B-5BEE-416B-A44C-E6C3823F5EC3}" type="datetimeFigureOut">
              <a:rPr lang="en-GB" smtClean="0"/>
              <a:t>11/10/2016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3B09-ED30-4289-9F9E-778E0F7C99FB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565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632B-5BEE-416B-A44C-E6C3823F5EC3}" type="datetimeFigureOut">
              <a:rPr lang="en-GB" smtClean="0"/>
              <a:t>11/10/2016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3B09-ED30-4289-9F9E-778E0F7C99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838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632B-5BEE-416B-A44C-E6C3823F5EC3}" type="datetimeFigureOut">
              <a:rPr lang="en-GB" smtClean="0"/>
              <a:t>11/10/2016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3B09-ED30-4289-9F9E-778E0F7C99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834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632B-5BEE-416B-A44C-E6C3823F5EC3}" type="datetimeFigureOut">
              <a:rPr lang="en-GB" smtClean="0"/>
              <a:t>11/10/2016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3B09-ED30-4289-9F9E-778E0F7C99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87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E75632B-5BEE-416B-A44C-E6C3823F5EC3}" type="datetimeFigureOut">
              <a:rPr lang="en-GB" smtClean="0"/>
              <a:t>11/10/2016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3B09-ED30-4289-9F9E-778E0F7C99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77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E75632B-5BEE-416B-A44C-E6C3823F5EC3}" type="datetimeFigureOut">
              <a:rPr lang="en-GB" smtClean="0"/>
              <a:t>11/10/2016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8C03B09-ED30-4289-9F9E-778E0F7C99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788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Application Layer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114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htt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" r="3956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563960" y="1410630"/>
            <a:ext cx="2587083" cy="82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Client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040961" y="1410630"/>
            <a:ext cx="2587083" cy="82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563959" y="2481147"/>
            <a:ext cx="2587083" cy="82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Create socket to server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040959" y="3551664"/>
            <a:ext cx="2587083" cy="82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Accepts connection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63957" y="3551664"/>
            <a:ext cx="2587083" cy="82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Requests web object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040959" y="4622181"/>
            <a:ext cx="2587083" cy="82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Returns requested object (or 404)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63956" y="4622181"/>
            <a:ext cx="2587083" cy="82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Close connection</a:t>
            </a:r>
          </a:p>
        </p:txBody>
      </p:sp>
      <p:cxnSp>
        <p:nvCxnSpPr>
          <p:cNvPr id="11" name="Straight Arrow Connector 10"/>
          <p:cNvCxnSpPr>
            <a:endCxn id="7" idx="1"/>
          </p:cNvCxnSpPr>
          <p:nvPr/>
        </p:nvCxnSpPr>
        <p:spPr>
          <a:xfrm>
            <a:off x="4096391" y="3007591"/>
            <a:ext cx="3944568" cy="95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4151040" y="3964259"/>
            <a:ext cx="3889919" cy="1070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8" idx="3"/>
          </p:cNvCxnSpPr>
          <p:nvPr/>
        </p:nvCxnSpPr>
        <p:spPr>
          <a:xfrm flipH="1">
            <a:off x="4151040" y="3964259"/>
            <a:ext cx="38899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1"/>
            <a:endCxn id="10" idx="3"/>
          </p:cNvCxnSpPr>
          <p:nvPr/>
        </p:nvCxnSpPr>
        <p:spPr>
          <a:xfrm flipH="1">
            <a:off x="4151039" y="5034776"/>
            <a:ext cx="3889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925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htt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" r="3956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19200" y="838200"/>
            <a:ext cx="9734550" cy="525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Line 6"/>
          <p:cNvSpPr>
            <a:spLocks noChangeShapeType="1"/>
          </p:cNvSpPr>
          <p:nvPr/>
        </p:nvSpPr>
        <p:spPr bwMode="auto">
          <a:xfrm>
            <a:off x="3309937" y="1694656"/>
            <a:ext cx="923925" cy="2571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8" name="Freeform 7"/>
          <p:cNvSpPr>
            <a:spLocks/>
          </p:cNvSpPr>
          <p:nvPr/>
        </p:nvSpPr>
        <p:spPr bwMode="auto">
          <a:xfrm>
            <a:off x="4008437" y="2085181"/>
            <a:ext cx="257175" cy="2941638"/>
          </a:xfrm>
          <a:custGeom>
            <a:avLst/>
            <a:gdLst>
              <a:gd name="T0" fmla="*/ 2147483647 w 162"/>
              <a:gd name="T1" fmla="*/ 2147483647 h 1428"/>
              <a:gd name="T2" fmla="*/ 0 w 162"/>
              <a:gd name="T3" fmla="*/ 0 h 1428"/>
              <a:gd name="T4" fmla="*/ 0 w 162"/>
              <a:gd name="T5" fmla="*/ 2147483647 h 1428"/>
              <a:gd name="T6" fmla="*/ 2147483647 w 162"/>
              <a:gd name="T7" fmla="*/ 2147483647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9" name="Text Box 8"/>
          <p:cNvSpPr txBox="1">
            <a:spLocks noChangeArrowheads="1"/>
          </p:cNvSpPr>
          <p:nvPr/>
        </p:nvSpPr>
        <p:spPr bwMode="auto">
          <a:xfrm>
            <a:off x="2844800" y="3066256"/>
            <a:ext cx="9747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CC0000"/>
                </a:solidFill>
              </a:rPr>
              <a:t>header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CC0000"/>
                </a:solidFill>
              </a:rPr>
              <a:t> lines</a:t>
            </a:r>
            <a:endParaRPr lang="en-US" altLang="en-US" sz="2400">
              <a:solidFill>
                <a:srgbClr val="CC0000"/>
              </a:solidFill>
            </a:endParaRPr>
          </a:p>
        </p:txBody>
      </p:sp>
      <p:sp>
        <p:nvSpPr>
          <p:cNvPr id="40" name="Line 9"/>
          <p:cNvSpPr>
            <a:spLocks noChangeShapeType="1"/>
          </p:cNvSpPr>
          <p:nvPr/>
        </p:nvSpPr>
        <p:spPr bwMode="auto">
          <a:xfrm flipV="1">
            <a:off x="3494087" y="5198269"/>
            <a:ext cx="757238" cy="21272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2193925" y="4626769"/>
            <a:ext cx="137953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CC0000"/>
                </a:solidFill>
              </a:rPr>
              <a:t>data, e.g.,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CC0000"/>
                </a:solidFill>
              </a:rPr>
              <a:t>requested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CC0000"/>
                </a:solidFill>
              </a:rPr>
              <a:t>HTML file</a:t>
            </a:r>
            <a:endParaRPr lang="en-US" altLang="en-US" sz="2400">
              <a:solidFill>
                <a:srgbClr val="CC0000"/>
              </a:solidFill>
            </a:endParaRPr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>
            <a:off x="4194175" y="1824831"/>
            <a:ext cx="6311900" cy="355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</a:rPr>
              <a:t>HTTP/1.1 200 OK\r\n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</a:rPr>
              <a:t>Date: Sun, 26 Sep 2010 20:09:20 GMT\r\n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</a:rPr>
              <a:t>Server: Apache/2.0.52 (CentOS)\r\n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</a:rPr>
              <a:t>Last-Modified: Tue, 30 Oct 2007 17:00:02 GMT\r\n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 err="1">
                <a:latin typeface="Courier New" panose="02070309020205020404" pitchFamily="49" charset="0"/>
              </a:rPr>
              <a:t>ETag</a:t>
            </a:r>
            <a:r>
              <a:rPr lang="en-US" altLang="en-US" sz="1800" b="1" dirty="0">
                <a:latin typeface="Courier New" panose="02070309020205020404" pitchFamily="49" charset="0"/>
              </a:rPr>
              <a:t>: "17dc6-a5c-bf716880"\r\n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</a:rPr>
              <a:t>Accept-Ranges: bytes\r\n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</a:rPr>
              <a:t>Content-Length: 2652\r\n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</a:rPr>
              <a:t>Keep-Alive: timeout=10, max=100\r\n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</a:rPr>
              <a:t>Connection: Keep-Alive\r\n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</a:rPr>
              <a:t>Content-Type: text/html; charset=ISO-8859-1\r\n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it-IT" altLang="en-US" sz="1800" b="1" dirty="0">
                <a:latin typeface="Courier New" panose="02070309020205020404" pitchFamily="49" charset="0"/>
              </a:rPr>
              <a:t>data data data data data ... </a:t>
            </a:r>
            <a:endParaRPr lang="en-US" altLang="en-US" sz="1800" b="1" dirty="0">
              <a:latin typeface="Courier New" panose="02070309020205020404" pitchFamily="49" charset="0"/>
            </a:endParaRPr>
          </a:p>
        </p:txBody>
      </p:sp>
      <p:sp>
        <p:nvSpPr>
          <p:cNvPr id="43" name="Text Box 5"/>
          <p:cNvSpPr txBox="1">
            <a:spLocks noChangeArrowheads="1"/>
          </p:cNvSpPr>
          <p:nvPr/>
        </p:nvSpPr>
        <p:spPr bwMode="auto">
          <a:xfrm>
            <a:off x="2060576" y="1186989"/>
            <a:ext cx="17907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</a:rPr>
              <a:t>status line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</a:rPr>
              <a:t>(protocol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</a:rPr>
              <a:t>status code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CC0000"/>
                </a:solidFill>
              </a:rPr>
              <a:t>status phrase)</a:t>
            </a:r>
            <a:endParaRPr lang="en-US" altLang="en-US" sz="2400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190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htt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" r="3956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19200" y="838200"/>
            <a:ext cx="9734550" cy="525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1783421" y="2067312"/>
            <a:ext cx="2286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FF0000"/>
                </a:solidFill>
              </a:rPr>
              <a:t>request line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FF0000"/>
                </a:solidFill>
              </a:rPr>
              <a:t>(GET, POST,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FF0000"/>
                </a:solidFill>
              </a:rPr>
              <a:t>HEAD commands</a:t>
            </a:r>
            <a:r>
              <a:rPr lang="en-US" alt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)</a:t>
            </a:r>
            <a:endParaRPr lang="en-US" altLang="en-US" sz="2400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Line 6"/>
          <p:cNvSpPr>
            <a:spLocks noChangeShapeType="1"/>
          </p:cNvSpPr>
          <p:nvPr/>
        </p:nvSpPr>
        <p:spPr bwMode="auto">
          <a:xfrm>
            <a:off x="3486809" y="2399100"/>
            <a:ext cx="868362" cy="14605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8" name="Freeform 7"/>
          <p:cNvSpPr>
            <a:spLocks/>
          </p:cNvSpPr>
          <p:nvPr/>
        </p:nvSpPr>
        <p:spPr bwMode="auto">
          <a:xfrm>
            <a:off x="4337709" y="2735650"/>
            <a:ext cx="149225" cy="1957387"/>
          </a:xfrm>
          <a:custGeom>
            <a:avLst/>
            <a:gdLst>
              <a:gd name="T0" fmla="*/ 2147483647 w 150"/>
              <a:gd name="T1" fmla="*/ 2147483647 h 924"/>
              <a:gd name="T2" fmla="*/ 0 w 150"/>
              <a:gd name="T3" fmla="*/ 0 h 924"/>
              <a:gd name="T4" fmla="*/ 0 w 150"/>
              <a:gd name="T5" fmla="*/ 2147483647 h 924"/>
              <a:gd name="T6" fmla="*/ 2147483647 w 150"/>
              <a:gd name="T7" fmla="*/ 2147483647 h 924"/>
              <a:gd name="T8" fmla="*/ 0 60000 65536"/>
              <a:gd name="T9" fmla="*/ 0 60000 65536"/>
              <a:gd name="T10" fmla="*/ 0 60000 65536"/>
              <a:gd name="T11" fmla="*/ 0 60000 65536"/>
              <a:gd name="T12" fmla="*/ 0 w 150"/>
              <a:gd name="T13" fmla="*/ 0 h 924"/>
              <a:gd name="T14" fmla="*/ 150 w 150"/>
              <a:gd name="T15" fmla="*/ 924 h 9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0" h="924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3301071" y="3253175"/>
            <a:ext cx="9747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FF0000"/>
                </a:solidFill>
              </a:rPr>
              <a:t>header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FF0000"/>
                </a:solidFill>
              </a:rPr>
              <a:t> lines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  <p:sp>
        <p:nvSpPr>
          <p:cNvPr id="30" name="Line 10"/>
          <p:cNvSpPr>
            <a:spLocks noChangeShapeType="1"/>
          </p:cNvSpPr>
          <p:nvPr/>
        </p:nvSpPr>
        <p:spPr bwMode="auto">
          <a:xfrm>
            <a:off x="3870984" y="4820037"/>
            <a:ext cx="511175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1" name="Text Box 11"/>
          <p:cNvSpPr txBox="1">
            <a:spLocks noChangeArrowheads="1"/>
          </p:cNvSpPr>
          <p:nvPr/>
        </p:nvSpPr>
        <p:spPr bwMode="auto">
          <a:xfrm>
            <a:off x="1834221" y="3916750"/>
            <a:ext cx="2365375" cy="12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FF0000"/>
                </a:solidFill>
              </a:rPr>
              <a:t>carriage return,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FF0000"/>
                </a:solidFill>
              </a:rPr>
              <a:t>line feed at start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FF0000"/>
                </a:solidFill>
              </a:rPr>
              <a:t>of line indicates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FF0000"/>
                </a:solidFill>
              </a:rPr>
              <a:t>end of header lines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  <p:sp>
        <p:nvSpPr>
          <p:cNvPr id="32" name="Text Box 16"/>
          <p:cNvSpPr txBox="1">
            <a:spLocks noChangeArrowheads="1"/>
          </p:cNvSpPr>
          <p:nvPr/>
        </p:nvSpPr>
        <p:spPr bwMode="auto">
          <a:xfrm>
            <a:off x="4371046" y="2434025"/>
            <a:ext cx="6140450" cy="258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GET /index.html HTTP/1.1\r\n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Host: www-net.cs.umass.edu\r\n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User-Agent: Firefox/3.6.10\r\n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Accept: text/</a:t>
            </a:r>
            <a:r>
              <a:rPr lang="en-US" altLang="en-US" sz="18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html,application</a:t>
            </a:r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18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xhtml+xml</a:t>
            </a:r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Accept-Language: </a:t>
            </a:r>
            <a:r>
              <a:rPr lang="en-US" altLang="en-US" sz="18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en-us,en;q</a:t>
            </a:r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=0.5\r\n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Accept-Encoding: </a:t>
            </a:r>
            <a:r>
              <a:rPr lang="en-US" altLang="en-US" sz="18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gzip,deflate</a:t>
            </a:r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Accept-Charset: ISO-8859-1,utf-8;q=0.7\r\n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Keep-Alive: 115\r\n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Connection: keep-alive\r\n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\r\n</a:t>
            </a:r>
          </a:p>
        </p:txBody>
      </p:sp>
      <p:sp>
        <p:nvSpPr>
          <p:cNvPr id="33" name="Line 17"/>
          <p:cNvSpPr>
            <a:spLocks noChangeShapeType="1"/>
          </p:cNvSpPr>
          <p:nvPr/>
        </p:nvSpPr>
        <p:spPr bwMode="auto">
          <a:xfrm flipH="1">
            <a:off x="7895296" y="1951425"/>
            <a:ext cx="166688" cy="514350"/>
          </a:xfrm>
          <a:prstGeom prst="line">
            <a:avLst/>
          </a:prstGeom>
          <a:noFill/>
          <a:ln w="952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7946096" y="1664087"/>
            <a:ext cx="24114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carriage return character</a:t>
            </a:r>
          </a:p>
        </p:txBody>
      </p:sp>
      <p:sp>
        <p:nvSpPr>
          <p:cNvPr id="35" name="Text Box 19"/>
          <p:cNvSpPr txBox="1">
            <a:spLocks noChangeArrowheads="1"/>
          </p:cNvSpPr>
          <p:nvPr/>
        </p:nvSpPr>
        <p:spPr bwMode="auto">
          <a:xfrm>
            <a:off x="8098496" y="1960950"/>
            <a:ext cx="18669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 dirty="0">
                <a:solidFill>
                  <a:srgbClr val="FF0000"/>
                </a:solidFill>
              </a:rPr>
              <a:t>line-feed character</a:t>
            </a:r>
          </a:p>
        </p:txBody>
      </p:sp>
      <p:sp>
        <p:nvSpPr>
          <p:cNvPr id="36" name="Line 20"/>
          <p:cNvSpPr>
            <a:spLocks noChangeShapeType="1"/>
          </p:cNvSpPr>
          <p:nvPr/>
        </p:nvSpPr>
        <p:spPr bwMode="auto">
          <a:xfrm flipH="1">
            <a:off x="8176284" y="2260987"/>
            <a:ext cx="80962" cy="252413"/>
          </a:xfrm>
          <a:prstGeom prst="line">
            <a:avLst/>
          </a:prstGeom>
          <a:noFill/>
          <a:ln w="952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75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pos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7" b="602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563960" y="1410630"/>
            <a:ext cx="2587083" cy="82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Client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040961" y="1410630"/>
            <a:ext cx="2587083" cy="82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563959" y="2481147"/>
            <a:ext cx="2587083" cy="82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Create sends line to server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040957" y="2463184"/>
            <a:ext cx="2587083" cy="82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Receives data and converts to uppercase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563956" y="4622181"/>
            <a:ext cx="2587083" cy="82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Displays modified line on screen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040958" y="4624041"/>
            <a:ext cx="2587083" cy="82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Sends data to client</a:t>
            </a:r>
          </a:p>
        </p:txBody>
      </p:sp>
      <p:cxnSp>
        <p:nvCxnSpPr>
          <p:cNvPr id="12" name="Straight Arrow Connector 11"/>
          <p:cNvCxnSpPr>
            <a:stCxn id="5" idx="3"/>
            <a:endCxn id="6" idx="1"/>
          </p:cNvCxnSpPr>
          <p:nvPr/>
        </p:nvCxnSpPr>
        <p:spPr>
          <a:xfrm flipV="1">
            <a:off x="4151042" y="2875779"/>
            <a:ext cx="3889915" cy="1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1"/>
            <a:endCxn id="9" idx="3"/>
          </p:cNvCxnSpPr>
          <p:nvPr/>
        </p:nvCxnSpPr>
        <p:spPr>
          <a:xfrm flipH="1" flipV="1">
            <a:off x="4151039" y="5034776"/>
            <a:ext cx="3889919" cy="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2"/>
            <a:endCxn id="10" idx="0"/>
          </p:cNvCxnSpPr>
          <p:nvPr/>
        </p:nvCxnSpPr>
        <p:spPr>
          <a:xfrm>
            <a:off x="9334499" y="3288374"/>
            <a:ext cx="1" cy="1335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7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pos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7" b="602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2593150" y="525480"/>
            <a:ext cx="7005701" cy="13918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UDP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011768" y="2423864"/>
            <a:ext cx="2587083" cy="82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Client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593150" y="2423864"/>
            <a:ext cx="2587083" cy="82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593150" y="3514093"/>
            <a:ext cx="2587083" cy="401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Create socket on port x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593150" y="4588908"/>
            <a:ext cx="2587083" cy="586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Read datagram from socket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593150" y="5436449"/>
            <a:ext cx="2587083" cy="586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Write reply to socket, specifying address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011766" y="6014046"/>
            <a:ext cx="2587083" cy="586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Read datagram from socket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7011766" y="4093958"/>
            <a:ext cx="2587083" cy="586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Write datagram to socket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011766" y="3539616"/>
            <a:ext cx="2587083" cy="401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Create socket on port x</a:t>
            </a:r>
          </a:p>
        </p:txBody>
      </p:sp>
      <p:cxnSp>
        <p:nvCxnSpPr>
          <p:cNvPr id="27" name="Straight Arrow Connector 26"/>
          <p:cNvCxnSpPr>
            <a:endCxn id="18" idx="0"/>
          </p:cNvCxnSpPr>
          <p:nvPr/>
        </p:nvCxnSpPr>
        <p:spPr>
          <a:xfrm>
            <a:off x="3875314" y="3941339"/>
            <a:ext cx="11378" cy="64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0" idx="0"/>
          </p:cNvCxnSpPr>
          <p:nvPr/>
        </p:nvCxnSpPr>
        <p:spPr>
          <a:xfrm>
            <a:off x="3886692" y="4853188"/>
            <a:ext cx="0" cy="58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4" idx="2"/>
            <a:endCxn id="22" idx="0"/>
          </p:cNvCxnSpPr>
          <p:nvPr/>
        </p:nvCxnSpPr>
        <p:spPr>
          <a:xfrm>
            <a:off x="8305308" y="3941339"/>
            <a:ext cx="0" cy="152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2" idx="2"/>
            <a:endCxn id="21" idx="0"/>
          </p:cNvCxnSpPr>
          <p:nvPr/>
        </p:nvCxnSpPr>
        <p:spPr>
          <a:xfrm>
            <a:off x="8305308" y="4680036"/>
            <a:ext cx="0" cy="1334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8" idx="3"/>
          </p:cNvCxnSpPr>
          <p:nvPr/>
        </p:nvCxnSpPr>
        <p:spPr>
          <a:xfrm flipH="1">
            <a:off x="5180233" y="4490655"/>
            <a:ext cx="1831533" cy="391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21" idx="1"/>
          </p:cNvCxnSpPr>
          <p:nvPr/>
        </p:nvCxnSpPr>
        <p:spPr>
          <a:xfrm>
            <a:off x="5180233" y="5723454"/>
            <a:ext cx="1831533" cy="58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24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pos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7" b="602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866078" y="529683"/>
            <a:ext cx="10459844" cy="57986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1"/>
          <p:cNvSpPr txBox="1">
            <a:spLocks noChangeArrowheads="1"/>
          </p:cNvSpPr>
          <p:nvPr/>
        </p:nvSpPr>
        <p:spPr bwMode="auto">
          <a:xfrm>
            <a:off x="4377783" y="1204951"/>
            <a:ext cx="5889754" cy="496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2800"/>
              </a:lnSpc>
            </a:pPr>
            <a:r>
              <a:rPr lang="en-US" altLang="en-US" dirty="0">
                <a:solidFill>
                  <a:schemeClr val="bg1"/>
                </a:solidFill>
              </a:rPr>
              <a:t>from socket import *</a:t>
            </a:r>
          </a:p>
          <a:p>
            <a:pPr>
              <a:lnSpc>
                <a:spcPts val="2800"/>
              </a:lnSpc>
            </a:pPr>
            <a:r>
              <a:rPr lang="en-US" altLang="en-US" dirty="0" err="1">
                <a:solidFill>
                  <a:schemeClr val="bg1"/>
                </a:solidFill>
              </a:rPr>
              <a:t>serverName</a:t>
            </a:r>
            <a:r>
              <a:rPr lang="en-US" altLang="en-US" dirty="0">
                <a:solidFill>
                  <a:schemeClr val="bg1"/>
                </a:solidFill>
              </a:rPr>
              <a:t> = ‘hostname’</a:t>
            </a:r>
          </a:p>
          <a:p>
            <a:pPr>
              <a:lnSpc>
                <a:spcPts val="2800"/>
              </a:lnSpc>
            </a:pPr>
            <a:r>
              <a:rPr lang="en-US" altLang="en-US" dirty="0" err="1">
                <a:solidFill>
                  <a:schemeClr val="bg1"/>
                </a:solidFill>
              </a:rPr>
              <a:t>serverPort</a:t>
            </a:r>
            <a:r>
              <a:rPr lang="en-US" altLang="en-US" dirty="0">
                <a:solidFill>
                  <a:schemeClr val="bg1"/>
                </a:solidFill>
              </a:rPr>
              <a:t> = 12000</a:t>
            </a:r>
          </a:p>
          <a:p>
            <a:pPr>
              <a:lnSpc>
                <a:spcPts val="2400"/>
              </a:lnSpc>
            </a:pPr>
            <a:br>
              <a:rPr lang="en-US" altLang="en-US" dirty="0">
                <a:solidFill>
                  <a:schemeClr val="bg1"/>
                </a:solidFill>
              </a:rPr>
            </a:br>
            <a:r>
              <a:rPr lang="en-US" altLang="en-US" dirty="0" err="1">
                <a:solidFill>
                  <a:schemeClr val="bg1"/>
                </a:solidFill>
              </a:rPr>
              <a:t>clientSocket</a:t>
            </a:r>
            <a:r>
              <a:rPr lang="en-US" altLang="en-US" dirty="0">
                <a:solidFill>
                  <a:schemeClr val="bg1"/>
                </a:solidFill>
              </a:rPr>
              <a:t> = socket(AF_INET, </a:t>
            </a:r>
          </a:p>
          <a:p>
            <a:pPr>
              <a:lnSpc>
                <a:spcPts val="2400"/>
              </a:lnSpc>
            </a:pPr>
            <a:r>
              <a:rPr lang="en-US" altLang="en-US" dirty="0">
                <a:solidFill>
                  <a:schemeClr val="bg1"/>
                </a:solidFill>
              </a:rPr>
              <a:t>                                   SOCK_DGRAM)</a:t>
            </a:r>
          </a:p>
          <a:p>
            <a:pPr>
              <a:lnSpc>
                <a:spcPts val="2800"/>
              </a:lnSpc>
            </a:pPr>
            <a:r>
              <a:rPr lang="en-US" altLang="en-US" dirty="0">
                <a:solidFill>
                  <a:schemeClr val="bg1"/>
                </a:solidFill>
              </a:rPr>
              <a:t>message = </a:t>
            </a:r>
            <a:r>
              <a:rPr lang="en-US" altLang="en-US" dirty="0" err="1">
                <a:solidFill>
                  <a:schemeClr val="bg1"/>
                </a:solidFill>
              </a:rPr>
              <a:t>raw_input</a:t>
            </a:r>
            <a:r>
              <a:rPr lang="en-US" altLang="en-US" dirty="0">
                <a:solidFill>
                  <a:schemeClr val="bg1"/>
                </a:solidFill>
              </a:rPr>
              <a:t>(’Input lowercase sentence:’)</a:t>
            </a:r>
          </a:p>
          <a:p>
            <a:pPr>
              <a:lnSpc>
                <a:spcPts val="2800"/>
              </a:lnSpc>
            </a:pPr>
            <a:r>
              <a:rPr lang="en-US" altLang="en-US" dirty="0" err="1">
                <a:solidFill>
                  <a:schemeClr val="bg1"/>
                </a:solidFill>
              </a:rPr>
              <a:t>clientSocket.sendto</a:t>
            </a:r>
            <a:r>
              <a:rPr lang="en-US" altLang="en-US" dirty="0">
                <a:solidFill>
                  <a:schemeClr val="bg1"/>
                </a:solidFill>
              </a:rPr>
              <a:t>(</a:t>
            </a:r>
            <a:r>
              <a:rPr lang="en-US" altLang="en-US" dirty="0" err="1">
                <a:solidFill>
                  <a:schemeClr val="bg1"/>
                </a:solidFill>
              </a:rPr>
              <a:t>message.encode</a:t>
            </a:r>
            <a:r>
              <a:rPr lang="en-US" altLang="en-US" dirty="0">
                <a:solidFill>
                  <a:schemeClr val="bg1"/>
                </a:solidFill>
              </a:rPr>
              <a:t>(),</a:t>
            </a:r>
          </a:p>
          <a:p>
            <a:pPr>
              <a:lnSpc>
                <a:spcPts val="2800"/>
              </a:lnSpc>
            </a:pPr>
            <a:r>
              <a:rPr lang="en-US" altLang="en-US" dirty="0">
                <a:solidFill>
                  <a:schemeClr val="bg1"/>
                </a:solidFill>
              </a:rPr>
              <a:t>                                      (</a:t>
            </a:r>
            <a:r>
              <a:rPr lang="en-US" altLang="en-US" dirty="0" err="1">
                <a:solidFill>
                  <a:schemeClr val="bg1"/>
                </a:solidFill>
              </a:rPr>
              <a:t>serverName</a:t>
            </a:r>
            <a:r>
              <a:rPr lang="en-US" altLang="en-US" dirty="0">
                <a:solidFill>
                  <a:schemeClr val="bg1"/>
                </a:solidFill>
              </a:rPr>
              <a:t>, </a:t>
            </a:r>
            <a:r>
              <a:rPr lang="en-US" altLang="en-US" dirty="0" err="1">
                <a:solidFill>
                  <a:schemeClr val="bg1"/>
                </a:solidFill>
              </a:rPr>
              <a:t>serverPort</a:t>
            </a:r>
            <a:r>
              <a:rPr lang="en-US" altLang="en-US" dirty="0">
                <a:solidFill>
                  <a:schemeClr val="bg1"/>
                </a:solidFill>
              </a:rPr>
              <a:t>))</a:t>
            </a:r>
          </a:p>
          <a:p>
            <a:pPr>
              <a:lnSpc>
                <a:spcPts val="2800"/>
              </a:lnSpc>
            </a:pPr>
            <a:r>
              <a:rPr lang="en-US" altLang="en-US" dirty="0" err="1">
                <a:solidFill>
                  <a:schemeClr val="bg1"/>
                </a:solidFill>
              </a:rPr>
              <a:t>modifiedMessage</a:t>
            </a:r>
            <a:r>
              <a:rPr lang="en-US" altLang="en-US" dirty="0">
                <a:solidFill>
                  <a:schemeClr val="bg1"/>
                </a:solidFill>
              </a:rPr>
              <a:t>, </a:t>
            </a:r>
            <a:r>
              <a:rPr lang="en-US" altLang="en-US" dirty="0" err="1">
                <a:solidFill>
                  <a:schemeClr val="bg1"/>
                </a:solidFill>
              </a:rPr>
              <a:t>serverAddress</a:t>
            </a:r>
            <a:r>
              <a:rPr lang="en-US" altLang="en-US" dirty="0">
                <a:solidFill>
                  <a:schemeClr val="bg1"/>
                </a:solidFill>
              </a:rPr>
              <a:t> = </a:t>
            </a:r>
          </a:p>
          <a:p>
            <a:pPr>
              <a:lnSpc>
                <a:spcPts val="2800"/>
              </a:lnSpc>
            </a:pPr>
            <a:r>
              <a:rPr lang="en-US" altLang="en-US" dirty="0">
                <a:solidFill>
                  <a:schemeClr val="bg1"/>
                </a:solidFill>
              </a:rPr>
              <a:t>                                   </a:t>
            </a:r>
            <a:r>
              <a:rPr lang="en-US" altLang="en-US" dirty="0" err="1">
                <a:solidFill>
                  <a:schemeClr val="bg1"/>
                </a:solidFill>
              </a:rPr>
              <a:t>clientSocket.recvfrom</a:t>
            </a:r>
            <a:r>
              <a:rPr lang="en-US" altLang="en-US" dirty="0">
                <a:solidFill>
                  <a:schemeClr val="bg1"/>
                </a:solidFill>
              </a:rPr>
              <a:t>(2048)</a:t>
            </a:r>
          </a:p>
          <a:p>
            <a:pPr>
              <a:lnSpc>
                <a:spcPts val="2800"/>
              </a:lnSpc>
            </a:pPr>
            <a:br>
              <a:rPr lang="en-US" altLang="en-US" dirty="0">
                <a:solidFill>
                  <a:schemeClr val="bg1"/>
                </a:solidFill>
              </a:rPr>
            </a:br>
            <a:r>
              <a:rPr lang="en-US" altLang="en-US" dirty="0">
                <a:solidFill>
                  <a:schemeClr val="bg1"/>
                </a:solidFill>
              </a:rPr>
              <a:t>print </a:t>
            </a:r>
            <a:r>
              <a:rPr lang="en-US" altLang="en-US" dirty="0" err="1">
                <a:solidFill>
                  <a:schemeClr val="bg1"/>
                </a:solidFill>
              </a:rPr>
              <a:t>modifiedMessage.decode</a:t>
            </a:r>
            <a:r>
              <a:rPr lang="en-US" altLang="en-US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ts val="2800"/>
              </a:lnSpc>
            </a:pPr>
            <a:r>
              <a:rPr lang="en-US" altLang="en-US" dirty="0" err="1">
                <a:solidFill>
                  <a:schemeClr val="bg1"/>
                </a:solidFill>
              </a:rPr>
              <a:t>clientSocket.close</a:t>
            </a:r>
            <a:r>
              <a:rPr lang="en-US" altLang="en-US" dirty="0">
                <a:solidFill>
                  <a:schemeClr val="bg1"/>
                </a:solidFill>
              </a:rPr>
              <a:t>()</a:t>
            </a:r>
          </a:p>
        </p:txBody>
      </p:sp>
      <p:grpSp>
        <p:nvGrpSpPr>
          <p:cNvPr id="46" name="Group 46"/>
          <p:cNvGrpSpPr>
            <a:grpSpLocks/>
          </p:cNvGrpSpPr>
          <p:nvPr/>
        </p:nvGrpSpPr>
        <p:grpSpPr bwMode="auto">
          <a:xfrm>
            <a:off x="1901283" y="1093595"/>
            <a:ext cx="2451100" cy="546100"/>
            <a:chOff x="228727" y="1605758"/>
            <a:chExt cx="2450973" cy="547500"/>
          </a:xfrm>
        </p:grpSpPr>
        <p:sp>
          <p:nvSpPr>
            <p:cNvPr id="47" name="TextBox 3"/>
            <p:cNvSpPr txBox="1">
              <a:spLocks noChangeArrowheads="1"/>
            </p:cNvSpPr>
            <p:nvPr/>
          </p:nvSpPr>
          <p:spPr bwMode="auto">
            <a:xfrm>
              <a:off x="228727" y="1605758"/>
              <a:ext cx="2057612" cy="54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en-US" altLang="en-US" sz="1400" dirty="0">
                  <a:solidFill>
                    <a:srgbClr val="000099"/>
                  </a:solidFill>
                </a:rPr>
                <a:t>include Python’s socket </a:t>
              </a:r>
            </a:p>
            <a:p>
              <a:pPr>
                <a:lnSpc>
                  <a:spcPts val="1600"/>
                </a:lnSpc>
              </a:pPr>
              <a:r>
                <a:rPr lang="en-US" altLang="en-US" sz="1400" dirty="0">
                  <a:solidFill>
                    <a:srgbClr val="000099"/>
                  </a:solidFill>
                </a:rPr>
                <a:t>library</a:t>
              </a:r>
            </a:p>
          </p:txBody>
        </p:sp>
        <p:cxnSp>
          <p:nvCxnSpPr>
            <p:cNvPr id="48" name="Straight Connector 10"/>
            <p:cNvCxnSpPr>
              <a:cxnSpLocks noChangeShapeType="1"/>
            </p:cNvCxnSpPr>
            <p:nvPr/>
          </p:nvCxnSpPr>
          <p:spPr bwMode="auto">
            <a:xfrm flipV="1">
              <a:off x="952522" y="1930400"/>
              <a:ext cx="1727178" cy="813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9" name="Group 47"/>
          <p:cNvGrpSpPr>
            <a:grpSpLocks/>
          </p:cNvGrpSpPr>
          <p:nvPr/>
        </p:nvGrpSpPr>
        <p:grpSpPr bwMode="auto">
          <a:xfrm>
            <a:off x="1863183" y="2538682"/>
            <a:ext cx="2587625" cy="523875"/>
            <a:chOff x="189714" y="2918150"/>
            <a:chExt cx="2587958" cy="523220"/>
          </a:xfrm>
        </p:grpSpPr>
        <p:sp>
          <p:nvSpPr>
            <p:cNvPr id="50" name="TextBox 31"/>
            <p:cNvSpPr txBox="1">
              <a:spLocks noChangeArrowheads="1"/>
            </p:cNvSpPr>
            <p:nvPr/>
          </p:nvSpPr>
          <p:spPr bwMode="auto">
            <a:xfrm>
              <a:off x="189714" y="2918150"/>
              <a:ext cx="22718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dirty="0">
                  <a:solidFill>
                    <a:srgbClr val="000099"/>
                  </a:solidFill>
                </a:rPr>
                <a:t>create UDP socket for server</a:t>
              </a:r>
            </a:p>
          </p:txBody>
        </p:sp>
        <p:cxnSp>
          <p:nvCxnSpPr>
            <p:cNvPr id="51" name="Straight Connector 32"/>
            <p:cNvCxnSpPr>
              <a:cxnSpLocks noChangeShapeType="1"/>
            </p:cNvCxnSpPr>
            <p:nvPr/>
          </p:nvCxnSpPr>
          <p:spPr bwMode="auto">
            <a:xfrm>
              <a:off x="2050143" y="3165929"/>
              <a:ext cx="727529" cy="272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2" name="Group 48"/>
          <p:cNvGrpSpPr>
            <a:grpSpLocks/>
          </p:cNvGrpSpPr>
          <p:nvPr/>
        </p:nvGrpSpPr>
        <p:grpSpPr bwMode="auto">
          <a:xfrm>
            <a:off x="1888583" y="3039947"/>
            <a:ext cx="2505075" cy="547688"/>
            <a:chOff x="215900" y="3530600"/>
            <a:chExt cx="2505529" cy="547500"/>
          </a:xfrm>
        </p:grpSpPr>
        <p:sp>
          <p:nvSpPr>
            <p:cNvPr id="53" name="TextBox 34"/>
            <p:cNvSpPr txBox="1">
              <a:spLocks noChangeArrowheads="1"/>
            </p:cNvSpPr>
            <p:nvPr/>
          </p:nvSpPr>
          <p:spPr bwMode="auto">
            <a:xfrm>
              <a:off x="215900" y="3530600"/>
              <a:ext cx="1621833" cy="54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en-US" altLang="en-US" sz="1400" dirty="0">
                  <a:solidFill>
                    <a:srgbClr val="000099"/>
                  </a:solidFill>
                </a:rPr>
                <a:t>get user keyboard</a:t>
              </a:r>
            </a:p>
            <a:p>
              <a:pPr>
                <a:lnSpc>
                  <a:spcPts val="1600"/>
                </a:lnSpc>
              </a:pPr>
              <a:r>
                <a:rPr lang="en-US" altLang="en-US" sz="1400" dirty="0">
                  <a:solidFill>
                    <a:srgbClr val="000099"/>
                  </a:solidFill>
                </a:rPr>
                <a:t>input </a:t>
              </a:r>
            </a:p>
          </p:txBody>
        </p:sp>
        <p:cxnSp>
          <p:nvCxnSpPr>
            <p:cNvPr id="54" name="Straight Connector 35"/>
            <p:cNvCxnSpPr>
              <a:cxnSpLocks noChangeShapeType="1"/>
            </p:cNvCxnSpPr>
            <p:nvPr/>
          </p:nvCxnSpPr>
          <p:spPr bwMode="auto">
            <a:xfrm flipV="1">
              <a:off x="762000" y="3968752"/>
              <a:ext cx="1959429" cy="4534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5" name="Group 49"/>
          <p:cNvGrpSpPr>
            <a:grpSpLocks/>
          </p:cNvGrpSpPr>
          <p:nvPr/>
        </p:nvGrpSpPr>
        <p:grpSpPr bwMode="auto">
          <a:xfrm>
            <a:off x="1839371" y="3573347"/>
            <a:ext cx="2568575" cy="523875"/>
            <a:chOff x="166472" y="4064002"/>
            <a:chExt cx="2568858" cy="522566"/>
          </a:xfrm>
        </p:grpSpPr>
        <p:sp>
          <p:nvSpPr>
            <p:cNvPr id="56" name="TextBox 36"/>
            <p:cNvSpPr txBox="1">
              <a:spLocks noChangeArrowheads="1"/>
            </p:cNvSpPr>
            <p:nvPr/>
          </p:nvSpPr>
          <p:spPr bwMode="auto">
            <a:xfrm>
              <a:off x="166472" y="4064002"/>
              <a:ext cx="2349500" cy="522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dirty="0">
                  <a:solidFill>
                    <a:srgbClr val="000099"/>
                  </a:solidFill>
                </a:rPr>
                <a:t>Attach server name, port to message; send into socket</a:t>
              </a:r>
            </a:p>
          </p:txBody>
        </p:sp>
        <p:cxnSp>
          <p:nvCxnSpPr>
            <p:cNvPr id="57" name="Straight Connector 39"/>
            <p:cNvCxnSpPr>
              <a:cxnSpLocks noChangeShapeType="1"/>
            </p:cNvCxnSpPr>
            <p:nvPr/>
          </p:nvCxnSpPr>
          <p:spPr bwMode="auto">
            <a:xfrm flipV="1">
              <a:off x="2373914" y="4336506"/>
              <a:ext cx="361416" cy="55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8" name="Group 55"/>
          <p:cNvGrpSpPr>
            <a:grpSpLocks/>
          </p:cNvGrpSpPr>
          <p:nvPr/>
        </p:nvGrpSpPr>
        <p:grpSpPr bwMode="auto">
          <a:xfrm>
            <a:off x="1886996" y="5342130"/>
            <a:ext cx="2511425" cy="523875"/>
            <a:chOff x="214386" y="5472277"/>
            <a:chExt cx="2511708" cy="523220"/>
          </a:xfrm>
        </p:grpSpPr>
        <p:sp>
          <p:nvSpPr>
            <p:cNvPr id="59" name="TextBox 61"/>
            <p:cNvSpPr txBox="1">
              <a:spLocks noChangeArrowheads="1"/>
            </p:cNvSpPr>
            <p:nvPr/>
          </p:nvSpPr>
          <p:spPr bwMode="auto">
            <a:xfrm>
              <a:off x="214386" y="5472277"/>
              <a:ext cx="23495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99"/>
                  </a:solidFill>
                </a:rPr>
                <a:t>print out received string and close socket</a:t>
              </a:r>
            </a:p>
          </p:txBody>
        </p:sp>
        <p:cxnSp>
          <p:nvCxnSpPr>
            <p:cNvPr id="60" name="Straight Connector 62"/>
            <p:cNvCxnSpPr>
              <a:cxnSpLocks noChangeShapeType="1"/>
            </p:cNvCxnSpPr>
            <p:nvPr/>
          </p:nvCxnSpPr>
          <p:spPr bwMode="auto">
            <a:xfrm>
              <a:off x="2230329" y="5657589"/>
              <a:ext cx="495765" cy="242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9669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pos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7" b="602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866078" y="529683"/>
            <a:ext cx="10459844" cy="57986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"/>
          <p:cNvSpPr txBox="1">
            <a:spLocks noChangeArrowheads="1"/>
          </p:cNvSpPr>
          <p:nvPr/>
        </p:nvSpPr>
        <p:spPr bwMode="auto">
          <a:xfrm>
            <a:off x="4338986" y="1472581"/>
            <a:ext cx="6781023" cy="383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2800"/>
              </a:lnSpc>
            </a:pPr>
            <a:r>
              <a:rPr lang="en-US" altLang="en-US" dirty="0">
                <a:solidFill>
                  <a:schemeClr val="bg1"/>
                </a:solidFill>
              </a:rPr>
              <a:t>from socket import *</a:t>
            </a:r>
          </a:p>
          <a:p>
            <a:pPr>
              <a:lnSpc>
                <a:spcPts val="2800"/>
              </a:lnSpc>
            </a:pPr>
            <a:r>
              <a:rPr lang="en-US" altLang="en-US" dirty="0" err="1">
                <a:solidFill>
                  <a:schemeClr val="bg1"/>
                </a:solidFill>
              </a:rPr>
              <a:t>serverPort</a:t>
            </a:r>
            <a:r>
              <a:rPr lang="en-US" altLang="en-US" dirty="0">
                <a:solidFill>
                  <a:schemeClr val="bg1"/>
                </a:solidFill>
              </a:rPr>
              <a:t> = 12000</a:t>
            </a:r>
          </a:p>
          <a:p>
            <a:pPr>
              <a:lnSpc>
                <a:spcPts val="2800"/>
              </a:lnSpc>
            </a:pPr>
            <a:r>
              <a:rPr lang="en-US" altLang="en-US" dirty="0" err="1">
                <a:solidFill>
                  <a:schemeClr val="bg1"/>
                </a:solidFill>
              </a:rPr>
              <a:t>serverSocket</a:t>
            </a:r>
            <a:r>
              <a:rPr lang="en-US" altLang="en-US" dirty="0">
                <a:solidFill>
                  <a:schemeClr val="bg1"/>
                </a:solidFill>
              </a:rPr>
              <a:t> = socket(AF_INET, SOCK_DGRAM)</a:t>
            </a:r>
          </a:p>
          <a:p>
            <a:pPr>
              <a:lnSpc>
                <a:spcPts val="2800"/>
              </a:lnSpc>
            </a:pPr>
            <a:r>
              <a:rPr lang="en-US" altLang="en-US" dirty="0" err="1">
                <a:solidFill>
                  <a:schemeClr val="bg1"/>
                </a:solidFill>
              </a:rPr>
              <a:t>serverSocket.bind</a:t>
            </a:r>
            <a:r>
              <a:rPr lang="en-US" altLang="en-US" dirty="0">
                <a:solidFill>
                  <a:schemeClr val="bg1"/>
                </a:solidFill>
              </a:rPr>
              <a:t>((</a:t>
            </a:r>
            <a:r>
              <a:rPr lang="fr-FR" altLang="en-US" dirty="0">
                <a:solidFill>
                  <a:schemeClr val="bg1"/>
                </a:solidFill>
              </a:rPr>
              <a:t>''</a:t>
            </a:r>
            <a:r>
              <a:rPr lang="en-US" altLang="en-US" dirty="0">
                <a:solidFill>
                  <a:schemeClr val="bg1"/>
                </a:solidFill>
              </a:rPr>
              <a:t>, </a:t>
            </a:r>
            <a:r>
              <a:rPr lang="en-US" altLang="en-US" dirty="0" err="1">
                <a:solidFill>
                  <a:schemeClr val="bg1"/>
                </a:solidFill>
              </a:rPr>
              <a:t>serverPort</a:t>
            </a:r>
            <a:r>
              <a:rPr lang="en-US" altLang="en-US" dirty="0">
                <a:solidFill>
                  <a:schemeClr val="bg1"/>
                </a:solidFill>
              </a:rPr>
              <a:t>))</a:t>
            </a:r>
          </a:p>
          <a:p>
            <a:pPr>
              <a:lnSpc>
                <a:spcPts val="2800"/>
              </a:lnSpc>
            </a:pPr>
            <a:r>
              <a:rPr lang="en-US" altLang="en-US" dirty="0">
                <a:solidFill>
                  <a:schemeClr val="bg1"/>
                </a:solidFill>
              </a:rPr>
              <a:t>print (</a:t>
            </a:r>
            <a:r>
              <a:rPr lang="ja-JP" altLang="en-US" dirty="0">
                <a:solidFill>
                  <a:schemeClr val="bg1"/>
                </a:solidFill>
              </a:rPr>
              <a:t>“</a:t>
            </a:r>
            <a:r>
              <a:rPr lang="en-US" altLang="ja-JP" i="1" dirty="0">
                <a:solidFill>
                  <a:schemeClr val="bg1"/>
                </a:solidFill>
              </a:rPr>
              <a:t>The server is ready to receive</a:t>
            </a:r>
            <a:r>
              <a:rPr lang="en-US" altLang="en-US" dirty="0">
                <a:solidFill>
                  <a:schemeClr val="bg1"/>
                </a:solidFill>
              </a:rPr>
              <a:t>”</a:t>
            </a:r>
            <a:r>
              <a:rPr lang="en-US" altLang="ja-JP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ts val="2800"/>
              </a:lnSpc>
            </a:pPr>
            <a:endParaRPr lang="en-US" altLang="en-US" dirty="0">
              <a:solidFill>
                <a:schemeClr val="bg1"/>
              </a:solidFill>
            </a:endParaRPr>
          </a:p>
          <a:p>
            <a:pPr>
              <a:lnSpc>
                <a:spcPts val="2800"/>
              </a:lnSpc>
            </a:pPr>
            <a:r>
              <a:rPr lang="en-US" altLang="en-US" dirty="0">
                <a:solidFill>
                  <a:schemeClr val="bg1"/>
                </a:solidFill>
              </a:rPr>
              <a:t>while True:</a:t>
            </a:r>
          </a:p>
          <a:p>
            <a:pPr>
              <a:lnSpc>
                <a:spcPts val="2400"/>
              </a:lnSpc>
            </a:pPr>
            <a:r>
              <a:rPr lang="en-US" altLang="en-US" dirty="0">
                <a:solidFill>
                  <a:schemeClr val="bg1"/>
                </a:solidFill>
              </a:rPr>
              <a:t>    message, </a:t>
            </a:r>
            <a:r>
              <a:rPr lang="en-US" altLang="en-US" dirty="0" err="1">
                <a:solidFill>
                  <a:schemeClr val="bg1"/>
                </a:solidFill>
              </a:rPr>
              <a:t>clientAddress</a:t>
            </a:r>
            <a:r>
              <a:rPr lang="en-US" altLang="en-US" dirty="0">
                <a:solidFill>
                  <a:schemeClr val="bg1"/>
                </a:solidFill>
              </a:rPr>
              <a:t> = </a:t>
            </a:r>
            <a:r>
              <a:rPr lang="en-US" altLang="en-US" dirty="0" err="1">
                <a:solidFill>
                  <a:schemeClr val="bg1"/>
                </a:solidFill>
              </a:rPr>
              <a:t>serverSocket.recvfrom</a:t>
            </a:r>
            <a:r>
              <a:rPr lang="en-US" altLang="en-US" dirty="0">
                <a:solidFill>
                  <a:schemeClr val="bg1"/>
                </a:solidFill>
              </a:rPr>
              <a:t>(2048)</a:t>
            </a:r>
          </a:p>
          <a:p>
            <a:pPr>
              <a:lnSpc>
                <a:spcPts val="2400"/>
              </a:lnSpc>
            </a:pPr>
            <a:r>
              <a:rPr lang="en-US" altLang="en-US" dirty="0">
                <a:solidFill>
                  <a:schemeClr val="bg1"/>
                </a:solidFill>
              </a:rPr>
              <a:t>    </a:t>
            </a:r>
            <a:r>
              <a:rPr lang="en-US" altLang="en-US" dirty="0" err="1">
                <a:solidFill>
                  <a:schemeClr val="bg1"/>
                </a:solidFill>
              </a:rPr>
              <a:t>modifiedMessage</a:t>
            </a:r>
            <a:r>
              <a:rPr lang="en-US" altLang="en-US" dirty="0">
                <a:solidFill>
                  <a:schemeClr val="bg1"/>
                </a:solidFill>
              </a:rPr>
              <a:t> = </a:t>
            </a:r>
            <a:r>
              <a:rPr lang="en-US" altLang="en-US" dirty="0" err="1">
                <a:solidFill>
                  <a:schemeClr val="bg1"/>
                </a:solidFill>
              </a:rPr>
              <a:t>message.decode</a:t>
            </a:r>
            <a:r>
              <a:rPr lang="en-US" altLang="en-US" dirty="0">
                <a:solidFill>
                  <a:schemeClr val="bg1"/>
                </a:solidFill>
              </a:rPr>
              <a:t>().upper()</a:t>
            </a:r>
          </a:p>
          <a:p>
            <a:pPr>
              <a:lnSpc>
                <a:spcPts val="2400"/>
              </a:lnSpc>
            </a:pPr>
            <a:r>
              <a:rPr lang="en-US" altLang="en-US" dirty="0">
                <a:solidFill>
                  <a:schemeClr val="bg1"/>
                </a:solidFill>
              </a:rPr>
              <a:t>    </a:t>
            </a:r>
            <a:r>
              <a:rPr lang="en-US" altLang="en-US" dirty="0" err="1">
                <a:solidFill>
                  <a:schemeClr val="bg1"/>
                </a:solidFill>
              </a:rPr>
              <a:t>serverSocket.sendto</a:t>
            </a:r>
            <a:r>
              <a:rPr lang="en-US" altLang="en-US" dirty="0">
                <a:solidFill>
                  <a:schemeClr val="bg1"/>
                </a:solidFill>
              </a:rPr>
              <a:t>(</a:t>
            </a:r>
            <a:r>
              <a:rPr lang="en-US" altLang="en-US" dirty="0" err="1">
                <a:solidFill>
                  <a:schemeClr val="bg1"/>
                </a:solidFill>
              </a:rPr>
              <a:t>modifiedMessage.encode</a:t>
            </a:r>
            <a:r>
              <a:rPr lang="en-US" altLang="en-US" dirty="0">
                <a:solidFill>
                  <a:schemeClr val="bg1"/>
                </a:solidFill>
              </a:rPr>
              <a:t>(),</a:t>
            </a:r>
          </a:p>
          <a:p>
            <a:pPr>
              <a:lnSpc>
                <a:spcPts val="2400"/>
              </a:lnSpc>
            </a:pPr>
            <a:r>
              <a:rPr lang="en-US" altLang="en-US" dirty="0">
                <a:solidFill>
                  <a:schemeClr val="bg1"/>
                </a:solidFill>
              </a:rPr>
              <a:t>                                      </a:t>
            </a:r>
            <a:r>
              <a:rPr lang="en-US" altLang="en-US" dirty="0" err="1">
                <a:solidFill>
                  <a:schemeClr val="bg1"/>
                </a:solidFill>
              </a:rPr>
              <a:t>clientAddress</a:t>
            </a:r>
            <a:r>
              <a:rPr lang="en-US" altLang="en-US" dirty="0">
                <a:solidFill>
                  <a:schemeClr val="bg1"/>
                </a:solidFill>
              </a:rPr>
              <a:t>)</a:t>
            </a:r>
          </a:p>
        </p:txBody>
      </p:sp>
      <p:grpSp>
        <p:nvGrpSpPr>
          <p:cNvPr id="21" name="Group 13"/>
          <p:cNvGrpSpPr>
            <a:grpSpLocks/>
          </p:cNvGrpSpPr>
          <p:nvPr/>
        </p:nvGrpSpPr>
        <p:grpSpPr bwMode="auto">
          <a:xfrm>
            <a:off x="1786286" y="2286661"/>
            <a:ext cx="2587625" cy="307975"/>
            <a:chOff x="164314" y="2554972"/>
            <a:chExt cx="2587958" cy="307777"/>
          </a:xfrm>
        </p:grpSpPr>
        <p:sp>
          <p:nvSpPr>
            <p:cNvPr id="22" name="TextBox 31"/>
            <p:cNvSpPr txBox="1">
              <a:spLocks noChangeArrowheads="1"/>
            </p:cNvSpPr>
            <p:nvPr/>
          </p:nvSpPr>
          <p:spPr bwMode="auto">
            <a:xfrm>
              <a:off x="164314" y="2554972"/>
              <a:ext cx="255908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dirty="0">
                  <a:solidFill>
                    <a:srgbClr val="000099"/>
                  </a:solidFill>
                </a:rPr>
                <a:t>create UDP socket</a:t>
              </a:r>
            </a:p>
          </p:txBody>
        </p:sp>
        <p:cxnSp>
          <p:nvCxnSpPr>
            <p:cNvPr id="23" name="Straight Connector 32"/>
            <p:cNvCxnSpPr>
              <a:cxnSpLocks noChangeShapeType="1"/>
            </p:cNvCxnSpPr>
            <p:nvPr/>
          </p:nvCxnSpPr>
          <p:spPr bwMode="auto">
            <a:xfrm>
              <a:off x="1822045" y="2748411"/>
              <a:ext cx="930227" cy="113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4" name="Group 14"/>
          <p:cNvGrpSpPr>
            <a:grpSpLocks/>
          </p:cNvGrpSpPr>
          <p:nvPr/>
        </p:nvGrpSpPr>
        <p:grpSpPr bwMode="auto">
          <a:xfrm>
            <a:off x="1791049" y="2594559"/>
            <a:ext cx="2540000" cy="523875"/>
            <a:chOff x="169076" y="2884812"/>
            <a:chExt cx="2541127" cy="523220"/>
          </a:xfrm>
        </p:grpSpPr>
        <p:sp>
          <p:nvSpPr>
            <p:cNvPr id="25" name="TextBox 26"/>
            <p:cNvSpPr txBox="1">
              <a:spLocks noChangeArrowheads="1"/>
            </p:cNvSpPr>
            <p:nvPr/>
          </p:nvSpPr>
          <p:spPr bwMode="auto">
            <a:xfrm>
              <a:off x="169076" y="2884812"/>
              <a:ext cx="22718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dirty="0">
                  <a:solidFill>
                    <a:srgbClr val="000099"/>
                  </a:solidFill>
                </a:rPr>
                <a:t>bind socket to local port number 12000</a:t>
              </a:r>
            </a:p>
          </p:txBody>
        </p:sp>
        <p:cxnSp>
          <p:nvCxnSpPr>
            <p:cNvPr id="26" name="Straight Connector 30"/>
            <p:cNvCxnSpPr>
              <a:cxnSpLocks noChangeShapeType="1"/>
            </p:cNvCxnSpPr>
            <p:nvPr/>
          </p:nvCxnSpPr>
          <p:spPr bwMode="auto">
            <a:xfrm>
              <a:off x="1982674" y="3146830"/>
              <a:ext cx="727529" cy="272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7" name="Group 15"/>
          <p:cNvGrpSpPr>
            <a:grpSpLocks/>
          </p:cNvGrpSpPr>
          <p:nvPr/>
        </p:nvGrpSpPr>
        <p:grpSpPr bwMode="auto">
          <a:xfrm>
            <a:off x="1803749" y="3610944"/>
            <a:ext cx="2527300" cy="298450"/>
            <a:chOff x="182564" y="3788573"/>
            <a:chExt cx="2528092" cy="299227"/>
          </a:xfrm>
        </p:grpSpPr>
        <p:sp>
          <p:nvSpPr>
            <p:cNvPr id="28" name="TextBox 34"/>
            <p:cNvSpPr txBox="1">
              <a:spLocks noChangeArrowheads="1"/>
            </p:cNvSpPr>
            <p:nvPr/>
          </p:nvSpPr>
          <p:spPr bwMode="auto">
            <a:xfrm>
              <a:off x="182564" y="3788573"/>
              <a:ext cx="1194763" cy="299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en-US" altLang="en-US" sz="1400">
                  <a:solidFill>
                    <a:srgbClr val="000099"/>
                  </a:solidFill>
                </a:rPr>
                <a:t>loop forever</a:t>
              </a:r>
            </a:p>
          </p:txBody>
        </p:sp>
        <p:cxnSp>
          <p:nvCxnSpPr>
            <p:cNvPr id="29" name="Straight Connector 35"/>
            <p:cNvCxnSpPr>
              <a:cxnSpLocks noChangeShapeType="1"/>
            </p:cNvCxnSpPr>
            <p:nvPr/>
          </p:nvCxnSpPr>
          <p:spPr bwMode="auto">
            <a:xfrm flipV="1">
              <a:off x="1266031" y="3964781"/>
              <a:ext cx="1444625" cy="396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" name="Group 17"/>
          <p:cNvGrpSpPr>
            <a:grpSpLocks/>
          </p:cNvGrpSpPr>
          <p:nvPr/>
        </p:nvGrpSpPr>
        <p:grpSpPr bwMode="auto">
          <a:xfrm>
            <a:off x="1797399" y="3972894"/>
            <a:ext cx="2743200" cy="708025"/>
            <a:chOff x="176621" y="4151971"/>
            <a:chExt cx="2743174" cy="707869"/>
          </a:xfrm>
        </p:grpSpPr>
        <p:sp>
          <p:nvSpPr>
            <p:cNvPr id="31" name="TextBox 36"/>
            <p:cNvSpPr txBox="1">
              <a:spLocks noChangeArrowheads="1"/>
            </p:cNvSpPr>
            <p:nvPr/>
          </p:nvSpPr>
          <p:spPr bwMode="auto">
            <a:xfrm>
              <a:off x="176621" y="4151971"/>
              <a:ext cx="2349500" cy="707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en-US" altLang="en-US" sz="1400">
                  <a:solidFill>
                    <a:srgbClr val="000099"/>
                  </a:solidFill>
                </a:rPr>
                <a:t>Read from UDP socket into message, getting client’s address (client IP and port)</a:t>
              </a:r>
            </a:p>
          </p:txBody>
        </p:sp>
        <p:cxnSp>
          <p:nvCxnSpPr>
            <p:cNvPr id="32" name="Straight Connector 39"/>
            <p:cNvCxnSpPr>
              <a:cxnSpLocks noChangeShapeType="1"/>
            </p:cNvCxnSpPr>
            <p:nvPr/>
          </p:nvCxnSpPr>
          <p:spPr bwMode="auto">
            <a:xfrm flipV="1">
              <a:off x="1981317" y="4399595"/>
              <a:ext cx="938478" cy="126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3" name="Group 18"/>
          <p:cNvGrpSpPr>
            <a:grpSpLocks/>
          </p:cNvGrpSpPr>
          <p:nvPr/>
        </p:nvGrpSpPr>
        <p:grpSpPr bwMode="auto">
          <a:xfrm>
            <a:off x="1933924" y="4702913"/>
            <a:ext cx="2695575" cy="523875"/>
            <a:chOff x="212916" y="4997129"/>
            <a:chExt cx="2696483" cy="523220"/>
          </a:xfrm>
        </p:grpSpPr>
        <p:sp>
          <p:nvSpPr>
            <p:cNvPr id="34" name="TextBox 61"/>
            <p:cNvSpPr txBox="1">
              <a:spLocks noChangeArrowheads="1"/>
            </p:cNvSpPr>
            <p:nvPr/>
          </p:nvSpPr>
          <p:spPr bwMode="auto">
            <a:xfrm>
              <a:off x="212916" y="4997129"/>
              <a:ext cx="23495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dirty="0">
                  <a:solidFill>
                    <a:srgbClr val="000099"/>
                  </a:solidFill>
                </a:rPr>
                <a:t>send upper case string back to this client</a:t>
              </a:r>
            </a:p>
          </p:txBody>
        </p:sp>
        <p:cxnSp>
          <p:nvCxnSpPr>
            <p:cNvPr id="35" name="Straight Connector 62"/>
            <p:cNvCxnSpPr>
              <a:cxnSpLocks noChangeShapeType="1"/>
            </p:cNvCxnSpPr>
            <p:nvPr/>
          </p:nvCxnSpPr>
          <p:spPr bwMode="auto">
            <a:xfrm>
              <a:off x="2147293" y="5106673"/>
              <a:ext cx="762106" cy="120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932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pos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7" b="602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2593150" y="525480"/>
            <a:ext cx="7005701" cy="13918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TCP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011767" y="2030174"/>
            <a:ext cx="2587083" cy="82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Client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593150" y="2030174"/>
            <a:ext cx="2587083" cy="82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630758" y="3120403"/>
            <a:ext cx="2587083" cy="401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Create socket on port x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630758" y="3704961"/>
            <a:ext cx="2587083" cy="586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Wait for incoming requests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630758" y="4485809"/>
            <a:ext cx="2587083" cy="586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Read request from socket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011767" y="5254723"/>
            <a:ext cx="2587083" cy="586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Read reply from socket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7011767" y="4473875"/>
            <a:ext cx="2587083" cy="586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Send request to socket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011767" y="3704961"/>
            <a:ext cx="2587083" cy="5860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Create socket on port x</a:t>
            </a:r>
          </a:p>
          <a:p>
            <a:pPr algn="ctr"/>
            <a:r>
              <a:rPr lang="en-GB" dirty="0"/>
              <a:t>Connect to server</a:t>
            </a:r>
          </a:p>
        </p:txBody>
      </p:sp>
      <p:cxnSp>
        <p:nvCxnSpPr>
          <p:cNvPr id="27" name="Straight Arrow Connector 26"/>
          <p:cNvCxnSpPr>
            <a:stCxn id="17" idx="2"/>
            <a:endCxn id="18" idx="0"/>
          </p:cNvCxnSpPr>
          <p:nvPr/>
        </p:nvCxnSpPr>
        <p:spPr>
          <a:xfrm>
            <a:off x="3924300" y="3522126"/>
            <a:ext cx="0" cy="182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0" idx="0"/>
          </p:cNvCxnSpPr>
          <p:nvPr/>
        </p:nvCxnSpPr>
        <p:spPr>
          <a:xfrm>
            <a:off x="3886691" y="3734088"/>
            <a:ext cx="37609" cy="751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4" idx="2"/>
            <a:endCxn id="22" idx="0"/>
          </p:cNvCxnSpPr>
          <p:nvPr/>
        </p:nvCxnSpPr>
        <p:spPr>
          <a:xfrm>
            <a:off x="8305309" y="4291038"/>
            <a:ext cx="0" cy="18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2" idx="2"/>
            <a:endCxn id="21" idx="0"/>
          </p:cNvCxnSpPr>
          <p:nvPr/>
        </p:nvCxnSpPr>
        <p:spPr>
          <a:xfrm>
            <a:off x="8305309" y="5059953"/>
            <a:ext cx="0" cy="194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4" idx="1"/>
            <a:endCxn id="18" idx="3"/>
          </p:cNvCxnSpPr>
          <p:nvPr/>
        </p:nvCxnSpPr>
        <p:spPr>
          <a:xfrm flipH="1">
            <a:off x="5217841" y="3998000"/>
            <a:ext cx="1793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2630758" y="5234465"/>
            <a:ext cx="2587083" cy="586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Write reply to socket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630758" y="6090354"/>
            <a:ext cx="2587083" cy="586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Close socket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7011767" y="6070303"/>
            <a:ext cx="2587083" cy="586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Close socket</a:t>
            </a:r>
          </a:p>
        </p:txBody>
      </p:sp>
      <p:cxnSp>
        <p:nvCxnSpPr>
          <p:cNvPr id="40" name="Straight Arrow Connector 39"/>
          <p:cNvCxnSpPr>
            <a:stCxn id="22" idx="1"/>
            <a:endCxn id="20" idx="3"/>
          </p:cNvCxnSpPr>
          <p:nvPr/>
        </p:nvCxnSpPr>
        <p:spPr>
          <a:xfrm flipH="1">
            <a:off x="5217841" y="4766914"/>
            <a:ext cx="1793926" cy="11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0" idx="2"/>
            <a:endCxn id="30" idx="0"/>
          </p:cNvCxnSpPr>
          <p:nvPr/>
        </p:nvCxnSpPr>
        <p:spPr>
          <a:xfrm>
            <a:off x="3924300" y="5071887"/>
            <a:ext cx="0" cy="162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21" idx="1"/>
          </p:cNvCxnSpPr>
          <p:nvPr/>
        </p:nvCxnSpPr>
        <p:spPr>
          <a:xfrm>
            <a:off x="5255448" y="5525385"/>
            <a:ext cx="1756319" cy="22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6" idx="0"/>
          </p:cNvCxnSpPr>
          <p:nvPr/>
        </p:nvCxnSpPr>
        <p:spPr>
          <a:xfrm>
            <a:off x="3924300" y="5820543"/>
            <a:ext cx="0" cy="269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37" idx="0"/>
          </p:cNvCxnSpPr>
          <p:nvPr/>
        </p:nvCxnSpPr>
        <p:spPr>
          <a:xfrm>
            <a:off x="8305308" y="5868683"/>
            <a:ext cx="1" cy="201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94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30" grpId="0" animBg="1"/>
      <p:bldP spid="36" grpId="0" animBg="1"/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pos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7" b="602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866078" y="529683"/>
            <a:ext cx="10459844" cy="57986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1"/>
          <p:cNvSpPr txBox="1">
            <a:spLocks noChangeArrowheads="1"/>
          </p:cNvSpPr>
          <p:nvPr/>
        </p:nvSpPr>
        <p:spPr bwMode="auto">
          <a:xfrm>
            <a:off x="4512023" y="1374078"/>
            <a:ext cx="5889754" cy="4042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2800"/>
              </a:lnSpc>
            </a:pPr>
            <a:r>
              <a:rPr lang="en-US" altLang="en-US" dirty="0">
                <a:solidFill>
                  <a:schemeClr val="bg1"/>
                </a:solidFill>
              </a:rPr>
              <a:t>from socket import *</a:t>
            </a:r>
          </a:p>
          <a:p>
            <a:pPr>
              <a:lnSpc>
                <a:spcPts val="2800"/>
              </a:lnSpc>
            </a:pPr>
            <a:r>
              <a:rPr lang="en-US" altLang="en-US" dirty="0" err="1">
                <a:solidFill>
                  <a:schemeClr val="bg1"/>
                </a:solidFill>
              </a:rPr>
              <a:t>serverName</a:t>
            </a:r>
            <a:r>
              <a:rPr lang="en-US" altLang="en-US" dirty="0">
                <a:solidFill>
                  <a:schemeClr val="bg1"/>
                </a:solidFill>
              </a:rPr>
              <a:t> = ’</a:t>
            </a:r>
            <a:r>
              <a:rPr lang="en-US" altLang="ja-JP" dirty="0" err="1">
                <a:solidFill>
                  <a:schemeClr val="bg1"/>
                </a:solidFill>
              </a:rPr>
              <a:t>servername</a:t>
            </a:r>
            <a:r>
              <a:rPr lang="en-US" altLang="en-US" dirty="0">
                <a:solidFill>
                  <a:schemeClr val="bg1"/>
                </a:solidFill>
              </a:rPr>
              <a:t>’</a:t>
            </a:r>
            <a:endParaRPr lang="en-US" altLang="ja-JP" dirty="0">
              <a:solidFill>
                <a:schemeClr val="bg1"/>
              </a:solidFill>
            </a:endParaRPr>
          </a:p>
          <a:p>
            <a:pPr>
              <a:lnSpc>
                <a:spcPts val="2800"/>
              </a:lnSpc>
            </a:pPr>
            <a:r>
              <a:rPr lang="en-US" altLang="en-US" dirty="0" err="1">
                <a:solidFill>
                  <a:schemeClr val="bg1"/>
                </a:solidFill>
              </a:rPr>
              <a:t>serverPort</a:t>
            </a:r>
            <a:r>
              <a:rPr lang="en-US" altLang="en-US" dirty="0">
                <a:solidFill>
                  <a:schemeClr val="bg1"/>
                </a:solidFill>
              </a:rPr>
              <a:t> = 12000</a:t>
            </a:r>
          </a:p>
          <a:p>
            <a:pPr>
              <a:lnSpc>
                <a:spcPts val="2800"/>
              </a:lnSpc>
            </a:pPr>
            <a:r>
              <a:rPr lang="en-US" altLang="en-US" dirty="0" err="1">
                <a:solidFill>
                  <a:schemeClr val="bg1"/>
                </a:solidFill>
              </a:rPr>
              <a:t>clientSocket</a:t>
            </a:r>
            <a:r>
              <a:rPr lang="en-US" altLang="en-US" dirty="0">
                <a:solidFill>
                  <a:schemeClr val="bg1"/>
                </a:solidFill>
              </a:rPr>
              <a:t> = socket(AF_INET, SOCK_STREAM)</a:t>
            </a:r>
          </a:p>
          <a:p>
            <a:pPr>
              <a:lnSpc>
                <a:spcPts val="2800"/>
              </a:lnSpc>
            </a:pPr>
            <a:r>
              <a:rPr lang="en-US" altLang="en-US" dirty="0" err="1">
                <a:solidFill>
                  <a:schemeClr val="bg1"/>
                </a:solidFill>
              </a:rPr>
              <a:t>clientSocket.connect</a:t>
            </a:r>
            <a:r>
              <a:rPr lang="en-US" altLang="en-US" dirty="0">
                <a:solidFill>
                  <a:schemeClr val="bg1"/>
                </a:solidFill>
              </a:rPr>
              <a:t>((</a:t>
            </a:r>
            <a:r>
              <a:rPr lang="en-US" altLang="en-US" dirty="0" err="1">
                <a:solidFill>
                  <a:schemeClr val="bg1"/>
                </a:solidFill>
              </a:rPr>
              <a:t>serverName,serverPort</a:t>
            </a:r>
            <a:r>
              <a:rPr lang="en-US" altLang="en-US" dirty="0">
                <a:solidFill>
                  <a:schemeClr val="bg1"/>
                </a:solidFill>
              </a:rPr>
              <a:t>))</a:t>
            </a:r>
          </a:p>
          <a:p>
            <a:pPr>
              <a:lnSpc>
                <a:spcPts val="2800"/>
              </a:lnSpc>
            </a:pPr>
            <a:r>
              <a:rPr lang="en-US" altLang="en-US" dirty="0">
                <a:solidFill>
                  <a:schemeClr val="bg1"/>
                </a:solidFill>
              </a:rPr>
              <a:t>sentence = </a:t>
            </a:r>
            <a:r>
              <a:rPr lang="en-US" altLang="en-US" dirty="0" err="1">
                <a:solidFill>
                  <a:schemeClr val="bg1"/>
                </a:solidFill>
              </a:rPr>
              <a:t>raw_input</a:t>
            </a:r>
            <a:r>
              <a:rPr lang="en-US" altLang="en-US" dirty="0">
                <a:solidFill>
                  <a:schemeClr val="bg1"/>
                </a:solidFill>
              </a:rPr>
              <a:t>(‘Input lowercase sentence:’)</a:t>
            </a:r>
          </a:p>
          <a:p>
            <a:pPr>
              <a:lnSpc>
                <a:spcPts val="2800"/>
              </a:lnSpc>
            </a:pPr>
            <a:endParaRPr lang="en-US" altLang="en-US" dirty="0">
              <a:solidFill>
                <a:schemeClr val="bg1"/>
              </a:solidFill>
            </a:endParaRPr>
          </a:p>
          <a:p>
            <a:pPr>
              <a:lnSpc>
                <a:spcPts val="2800"/>
              </a:lnSpc>
            </a:pPr>
            <a:r>
              <a:rPr lang="en-US" altLang="en-US" dirty="0" err="1">
                <a:solidFill>
                  <a:schemeClr val="bg1"/>
                </a:solidFill>
              </a:rPr>
              <a:t>clientSocket.send</a:t>
            </a:r>
            <a:r>
              <a:rPr lang="en-US" altLang="en-US" dirty="0">
                <a:solidFill>
                  <a:schemeClr val="bg1"/>
                </a:solidFill>
              </a:rPr>
              <a:t>(</a:t>
            </a:r>
            <a:r>
              <a:rPr lang="en-US" altLang="en-US" dirty="0" err="1">
                <a:solidFill>
                  <a:schemeClr val="bg1"/>
                </a:solidFill>
              </a:rPr>
              <a:t>sentence.encode</a:t>
            </a:r>
            <a:r>
              <a:rPr lang="en-US" altLang="en-US" dirty="0">
                <a:solidFill>
                  <a:schemeClr val="bg1"/>
                </a:solidFill>
              </a:rPr>
              <a:t>())</a:t>
            </a:r>
          </a:p>
          <a:p>
            <a:pPr>
              <a:lnSpc>
                <a:spcPts val="2800"/>
              </a:lnSpc>
            </a:pPr>
            <a:r>
              <a:rPr lang="en-US" altLang="en-US" dirty="0" err="1">
                <a:solidFill>
                  <a:schemeClr val="bg1"/>
                </a:solidFill>
              </a:rPr>
              <a:t>modifiedSentence</a:t>
            </a:r>
            <a:r>
              <a:rPr lang="en-US" altLang="en-US" dirty="0">
                <a:solidFill>
                  <a:schemeClr val="bg1"/>
                </a:solidFill>
              </a:rPr>
              <a:t> = </a:t>
            </a:r>
            <a:r>
              <a:rPr lang="en-US" altLang="en-US" dirty="0" err="1">
                <a:solidFill>
                  <a:schemeClr val="bg1"/>
                </a:solidFill>
              </a:rPr>
              <a:t>clientSocket.recv</a:t>
            </a:r>
            <a:r>
              <a:rPr lang="en-US" altLang="en-US" dirty="0">
                <a:solidFill>
                  <a:schemeClr val="bg1"/>
                </a:solidFill>
              </a:rPr>
              <a:t>(1024)</a:t>
            </a:r>
          </a:p>
          <a:p>
            <a:pPr>
              <a:lnSpc>
                <a:spcPts val="2800"/>
              </a:lnSpc>
            </a:pPr>
            <a:r>
              <a:rPr lang="en-US" altLang="en-US" dirty="0">
                <a:solidFill>
                  <a:schemeClr val="bg1"/>
                </a:solidFill>
              </a:rPr>
              <a:t>print (‘From Server:’, </a:t>
            </a:r>
            <a:r>
              <a:rPr lang="en-US" altLang="en-US" dirty="0" err="1">
                <a:solidFill>
                  <a:schemeClr val="bg1"/>
                </a:solidFill>
              </a:rPr>
              <a:t>modifiedSentence.decode</a:t>
            </a:r>
            <a:r>
              <a:rPr lang="en-US" altLang="en-US" dirty="0">
                <a:solidFill>
                  <a:schemeClr val="bg1"/>
                </a:solidFill>
              </a:rPr>
              <a:t>())</a:t>
            </a:r>
          </a:p>
          <a:p>
            <a:pPr>
              <a:lnSpc>
                <a:spcPts val="2800"/>
              </a:lnSpc>
            </a:pPr>
            <a:r>
              <a:rPr lang="en-US" altLang="en-US" dirty="0" err="1">
                <a:solidFill>
                  <a:schemeClr val="bg1"/>
                </a:solidFill>
              </a:rPr>
              <a:t>clientSocket.close</a:t>
            </a:r>
            <a:r>
              <a:rPr lang="en-US" altLang="en-US" dirty="0">
                <a:solidFill>
                  <a:schemeClr val="bg1"/>
                </a:solidFill>
              </a:rPr>
              <a:t>()</a:t>
            </a:r>
          </a:p>
        </p:txBody>
      </p:sp>
      <p:grpSp>
        <p:nvGrpSpPr>
          <p:cNvPr id="37" name="Group 47"/>
          <p:cNvGrpSpPr>
            <a:grpSpLocks/>
          </p:cNvGrpSpPr>
          <p:nvPr/>
        </p:nvGrpSpPr>
        <p:grpSpPr bwMode="auto">
          <a:xfrm>
            <a:off x="1833445" y="2200622"/>
            <a:ext cx="2778125" cy="523875"/>
            <a:chOff x="-811" y="2671324"/>
            <a:chExt cx="2778483" cy="523220"/>
          </a:xfrm>
        </p:grpSpPr>
        <p:sp>
          <p:nvSpPr>
            <p:cNvPr id="38" name="TextBox 31"/>
            <p:cNvSpPr txBox="1">
              <a:spLocks noChangeArrowheads="1"/>
            </p:cNvSpPr>
            <p:nvPr/>
          </p:nvSpPr>
          <p:spPr bwMode="auto">
            <a:xfrm>
              <a:off x="-811" y="2671324"/>
              <a:ext cx="22718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dirty="0">
                  <a:solidFill>
                    <a:srgbClr val="000099"/>
                  </a:solidFill>
                </a:rPr>
                <a:t>create TCP socket for server, remote port 12000</a:t>
              </a:r>
            </a:p>
          </p:txBody>
        </p:sp>
        <p:cxnSp>
          <p:nvCxnSpPr>
            <p:cNvPr id="39" name="Straight Connector 32"/>
            <p:cNvCxnSpPr>
              <a:cxnSpLocks noChangeShapeType="1"/>
            </p:cNvCxnSpPr>
            <p:nvPr/>
          </p:nvCxnSpPr>
          <p:spPr bwMode="auto">
            <a:xfrm>
              <a:off x="2050143" y="3165929"/>
              <a:ext cx="727529" cy="272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0" name="Oval 39"/>
          <p:cNvSpPr>
            <a:spLocks noChangeArrowheads="1"/>
          </p:cNvSpPr>
          <p:nvPr/>
        </p:nvSpPr>
        <p:spPr bwMode="auto">
          <a:xfrm>
            <a:off x="8093423" y="2417956"/>
            <a:ext cx="2247900" cy="508000"/>
          </a:xfrm>
          <a:prstGeom prst="ellips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2400">
              <a:latin typeface="Comic Sans MS" panose="030F0702030302020204" pitchFamily="66" charset="0"/>
            </a:endParaRPr>
          </a:p>
        </p:txBody>
      </p:sp>
      <p:grpSp>
        <p:nvGrpSpPr>
          <p:cNvPr id="41" name="Group 47"/>
          <p:cNvGrpSpPr>
            <a:grpSpLocks/>
          </p:cNvGrpSpPr>
          <p:nvPr/>
        </p:nvGrpSpPr>
        <p:grpSpPr bwMode="auto">
          <a:xfrm>
            <a:off x="1806923" y="3880741"/>
            <a:ext cx="2794000" cy="523875"/>
            <a:chOff x="-17288" y="2918148"/>
            <a:chExt cx="2794960" cy="522566"/>
          </a:xfrm>
        </p:grpSpPr>
        <p:sp>
          <p:nvSpPr>
            <p:cNvPr id="42" name="TextBox 31"/>
            <p:cNvSpPr txBox="1">
              <a:spLocks noChangeArrowheads="1"/>
            </p:cNvSpPr>
            <p:nvPr/>
          </p:nvSpPr>
          <p:spPr bwMode="auto">
            <a:xfrm>
              <a:off x="-17288" y="2918148"/>
              <a:ext cx="2271818" cy="522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99"/>
                  </a:solidFill>
                </a:rPr>
                <a:t>No need to attach server name, port </a:t>
              </a:r>
            </a:p>
          </p:txBody>
        </p:sp>
        <p:cxnSp>
          <p:nvCxnSpPr>
            <p:cNvPr id="43" name="Straight Connector 32"/>
            <p:cNvCxnSpPr>
              <a:cxnSpLocks noChangeShapeType="1"/>
            </p:cNvCxnSpPr>
            <p:nvPr/>
          </p:nvCxnSpPr>
          <p:spPr bwMode="auto">
            <a:xfrm>
              <a:off x="2050143" y="3165929"/>
              <a:ext cx="727529" cy="272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8049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pos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7" b="602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866078" y="453483"/>
            <a:ext cx="10459844" cy="57986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4435087" y="1127667"/>
            <a:ext cx="6269665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solidFill>
                  <a:schemeClr val="bg1"/>
                </a:solidFill>
              </a:rPr>
              <a:t> from socket import *</a:t>
            </a:r>
          </a:p>
          <a:p>
            <a:r>
              <a:rPr lang="en-US" altLang="en-US" dirty="0" err="1">
                <a:solidFill>
                  <a:schemeClr val="bg1"/>
                </a:solidFill>
              </a:rPr>
              <a:t>serverPort</a:t>
            </a:r>
            <a:r>
              <a:rPr lang="en-US" altLang="en-US" dirty="0">
                <a:solidFill>
                  <a:schemeClr val="bg1"/>
                </a:solidFill>
              </a:rPr>
              <a:t> = 12000</a:t>
            </a:r>
          </a:p>
          <a:p>
            <a:r>
              <a:rPr lang="en-US" altLang="en-US" dirty="0" err="1">
                <a:solidFill>
                  <a:schemeClr val="bg1"/>
                </a:solidFill>
              </a:rPr>
              <a:t>serverSocket</a:t>
            </a:r>
            <a:r>
              <a:rPr lang="en-US" altLang="en-US" dirty="0">
                <a:solidFill>
                  <a:schemeClr val="bg1"/>
                </a:solidFill>
              </a:rPr>
              <a:t> = socket(AF_INET,SOCK_STREAM)</a:t>
            </a:r>
          </a:p>
          <a:p>
            <a:r>
              <a:rPr lang="en-US" altLang="en-US" dirty="0" err="1">
                <a:solidFill>
                  <a:schemeClr val="bg1"/>
                </a:solidFill>
              </a:rPr>
              <a:t>serverSocket.bind</a:t>
            </a:r>
            <a:r>
              <a:rPr lang="en-US" altLang="en-US" dirty="0">
                <a:solidFill>
                  <a:schemeClr val="bg1"/>
                </a:solidFill>
              </a:rPr>
              <a:t>((‘’,</a:t>
            </a:r>
            <a:r>
              <a:rPr lang="en-US" altLang="en-US" dirty="0" err="1">
                <a:solidFill>
                  <a:schemeClr val="bg1"/>
                </a:solidFill>
              </a:rPr>
              <a:t>serverPort</a:t>
            </a:r>
            <a:r>
              <a:rPr lang="en-US" altLang="en-US" dirty="0">
                <a:solidFill>
                  <a:schemeClr val="bg1"/>
                </a:solidFill>
              </a:rPr>
              <a:t>))</a:t>
            </a:r>
          </a:p>
          <a:p>
            <a:r>
              <a:rPr lang="en-US" altLang="en-US" dirty="0" err="1">
                <a:solidFill>
                  <a:schemeClr val="bg1"/>
                </a:solidFill>
              </a:rPr>
              <a:t>serverSocket.listen</a:t>
            </a:r>
            <a:r>
              <a:rPr lang="en-US" altLang="en-US" dirty="0">
                <a:solidFill>
                  <a:schemeClr val="bg1"/>
                </a:solidFill>
              </a:rPr>
              <a:t>(1)</a:t>
            </a:r>
          </a:p>
          <a:p>
            <a:r>
              <a:rPr lang="en-US" altLang="en-US" dirty="0">
                <a:solidFill>
                  <a:schemeClr val="bg1"/>
                </a:solidFill>
              </a:rPr>
              <a:t>print ‘The server is ready to receive’</a:t>
            </a:r>
          </a:p>
          <a:p>
            <a:r>
              <a:rPr lang="en-US" altLang="en-US" dirty="0">
                <a:solidFill>
                  <a:schemeClr val="bg1"/>
                </a:solidFill>
              </a:rPr>
              <a:t>while True:</a:t>
            </a:r>
          </a:p>
          <a:p>
            <a:r>
              <a:rPr lang="en-US" altLang="en-US" dirty="0">
                <a:solidFill>
                  <a:schemeClr val="bg1"/>
                </a:solidFill>
              </a:rPr>
              <a:t>     </a:t>
            </a:r>
            <a:r>
              <a:rPr lang="en-US" altLang="en-US" dirty="0" err="1">
                <a:solidFill>
                  <a:schemeClr val="bg1"/>
                </a:solidFill>
              </a:rPr>
              <a:t>connectionSocket</a:t>
            </a:r>
            <a:r>
              <a:rPr lang="en-US" altLang="en-US" dirty="0">
                <a:solidFill>
                  <a:schemeClr val="bg1"/>
                </a:solidFill>
              </a:rPr>
              <a:t>, </a:t>
            </a:r>
            <a:r>
              <a:rPr lang="en-US" altLang="en-US" dirty="0" err="1">
                <a:solidFill>
                  <a:schemeClr val="bg1"/>
                </a:solidFill>
              </a:rPr>
              <a:t>addr</a:t>
            </a:r>
            <a:r>
              <a:rPr lang="en-US" altLang="en-US" dirty="0">
                <a:solidFill>
                  <a:schemeClr val="bg1"/>
                </a:solidFill>
              </a:rPr>
              <a:t> = </a:t>
            </a:r>
            <a:r>
              <a:rPr lang="en-US" altLang="en-US" dirty="0" err="1">
                <a:solidFill>
                  <a:schemeClr val="bg1"/>
                </a:solidFill>
              </a:rPr>
              <a:t>serverSocket.accept</a:t>
            </a:r>
            <a:r>
              <a:rPr lang="en-US" altLang="en-US" dirty="0">
                <a:solidFill>
                  <a:schemeClr val="bg1"/>
                </a:solidFill>
              </a:rPr>
              <a:t>()</a:t>
            </a:r>
          </a:p>
          <a:p>
            <a:r>
              <a:rPr lang="en-US" altLang="en-US" dirty="0">
                <a:solidFill>
                  <a:schemeClr val="bg1"/>
                </a:solidFill>
              </a:rPr>
              <a:t>     </a:t>
            </a:r>
          </a:p>
          <a:p>
            <a:r>
              <a:rPr lang="en-US" altLang="en-US" dirty="0">
                <a:solidFill>
                  <a:schemeClr val="bg1"/>
                </a:solidFill>
              </a:rPr>
              <a:t>     sentence = </a:t>
            </a:r>
            <a:r>
              <a:rPr lang="en-US" altLang="en-US" dirty="0" err="1">
                <a:solidFill>
                  <a:schemeClr val="bg1"/>
                </a:solidFill>
              </a:rPr>
              <a:t>connectionSocket.recv</a:t>
            </a:r>
            <a:r>
              <a:rPr lang="en-US" altLang="en-US" dirty="0">
                <a:solidFill>
                  <a:schemeClr val="bg1"/>
                </a:solidFill>
              </a:rPr>
              <a:t>(1024).decode()</a:t>
            </a:r>
          </a:p>
          <a:p>
            <a:r>
              <a:rPr lang="en-US" altLang="en-US" dirty="0">
                <a:solidFill>
                  <a:schemeClr val="bg1"/>
                </a:solidFill>
              </a:rPr>
              <a:t>     </a:t>
            </a:r>
            <a:r>
              <a:rPr lang="en-US" altLang="en-US" dirty="0" err="1">
                <a:solidFill>
                  <a:schemeClr val="bg1"/>
                </a:solidFill>
              </a:rPr>
              <a:t>capitalizedSentence</a:t>
            </a:r>
            <a:r>
              <a:rPr lang="en-US" altLang="en-US" dirty="0">
                <a:solidFill>
                  <a:schemeClr val="bg1"/>
                </a:solidFill>
              </a:rPr>
              <a:t> = </a:t>
            </a:r>
            <a:r>
              <a:rPr lang="en-US" altLang="en-US" dirty="0" err="1">
                <a:solidFill>
                  <a:schemeClr val="bg1"/>
                </a:solidFill>
              </a:rPr>
              <a:t>sentence.upper</a:t>
            </a:r>
            <a:r>
              <a:rPr lang="en-US" altLang="en-US" dirty="0">
                <a:solidFill>
                  <a:schemeClr val="bg1"/>
                </a:solidFill>
              </a:rPr>
              <a:t>()</a:t>
            </a:r>
          </a:p>
          <a:p>
            <a:r>
              <a:rPr lang="en-US" altLang="en-US" dirty="0">
                <a:solidFill>
                  <a:schemeClr val="bg1"/>
                </a:solidFill>
              </a:rPr>
              <a:t>     </a:t>
            </a:r>
            <a:r>
              <a:rPr lang="en-US" altLang="en-US" dirty="0" err="1">
                <a:solidFill>
                  <a:schemeClr val="bg1"/>
                </a:solidFill>
              </a:rPr>
              <a:t>connectionSocket.send</a:t>
            </a:r>
            <a:r>
              <a:rPr lang="en-US" altLang="en-US" dirty="0">
                <a:solidFill>
                  <a:schemeClr val="bg1"/>
                </a:solidFill>
              </a:rPr>
              <a:t>(</a:t>
            </a:r>
            <a:r>
              <a:rPr lang="en-US" altLang="en-US" dirty="0" err="1">
                <a:solidFill>
                  <a:schemeClr val="bg1"/>
                </a:solidFill>
              </a:rPr>
              <a:t>capitalizedSentence</a:t>
            </a:r>
            <a:r>
              <a:rPr lang="en-US" alt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en-US" dirty="0">
                <a:solidFill>
                  <a:schemeClr val="bg1"/>
                </a:solidFill>
              </a:rPr>
              <a:t>                                                            encode())</a:t>
            </a:r>
          </a:p>
          <a:p>
            <a:r>
              <a:rPr lang="en-US" altLang="en-US" dirty="0">
                <a:solidFill>
                  <a:schemeClr val="bg1"/>
                </a:solidFill>
              </a:rPr>
              <a:t>     </a:t>
            </a:r>
            <a:r>
              <a:rPr lang="en-US" altLang="en-US" dirty="0" err="1">
                <a:solidFill>
                  <a:schemeClr val="bg1"/>
                </a:solidFill>
              </a:rPr>
              <a:t>connectionSocket.close</a:t>
            </a:r>
            <a:r>
              <a:rPr lang="en-US" altLang="en-US" dirty="0">
                <a:solidFill>
                  <a:schemeClr val="bg1"/>
                </a:solidFill>
              </a:rPr>
              <a:t>()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1869687" y="1573754"/>
            <a:ext cx="2559050" cy="566738"/>
            <a:chOff x="151614" y="2173972"/>
            <a:chExt cx="2559082" cy="566309"/>
          </a:xfrm>
        </p:grpSpPr>
        <p:sp>
          <p:nvSpPr>
            <p:cNvPr id="14" name="TextBox 31"/>
            <p:cNvSpPr txBox="1">
              <a:spLocks noChangeArrowheads="1"/>
            </p:cNvSpPr>
            <p:nvPr/>
          </p:nvSpPr>
          <p:spPr bwMode="auto">
            <a:xfrm>
              <a:off x="151614" y="2173972"/>
              <a:ext cx="2559082" cy="566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dirty="0">
                  <a:solidFill>
                    <a:srgbClr val="000099"/>
                  </a:solidFill>
                </a:rPr>
                <a:t>create TCP welcoming</a:t>
              </a:r>
            </a:p>
            <a:p>
              <a:r>
                <a:rPr lang="en-US" altLang="en-US" sz="1400" dirty="0">
                  <a:solidFill>
                    <a:srgbClr val="000099"/>
                  </a:solidFill>
                </a:rPr>
                <a:t>socket</a:t>
              </a:r>
            </a:p>
          </p:txBody>
        </p:sp>
        <p:cxnSp>
          <p:nvCxnSpPr>
            <p:cNvPr id="15" name="Straight Connector 32"/>
            <p:cNvCxnSpPr>
              <a:cxnSpLocks noChangeShapeType="1"/>
            </p:cNvCxnSpPr>
            <p:nvPr/>
          </p:nvCxnSpPr>
          <p:spPr bwMode="auto">
            <a:xfrm>
              <a:off x="1695045" y="2596011"/>
              <a:ext cx="930227" cy="113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" name="Group 14"/>
          <p:cNvGrpSpPr>
            <a:grpSpLocks/>
          </p:cNvGrpSpPr>
          <p:nvPr/>
        </p:nvGrpSpPr>
        <p:grpSpPr bwMode="auto">
          <a:xfrm>
            <a:off x="1849050" y="2342104"/>
            <a:ext cx="2540000" cy="523875"/>
            <a:chOff x="169076" y="2884812"/>
            <a:chExt cx="2541127" cy="523220"/>
          </a:xfrm>
        </p:grpSpPr>
        <p:sp>
          <p:nvSpPr>
            <p:cNvPr id="17" name="TextBox 26"/>
            <p:cNvSpPr txBox="1">
              <a:spLocks noChangeArrowheads="1"/>
            </p:cNvSpPr>
            <p:nvPr/>
          </p:nvSpPr>
          <p:spPr bwMode="auto">
            <a:xfrm>
              <a:off x="169076" y="2884812"/>
              <a:ext cx="22718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dirty="0">
                  <a:solidFill>
                    <a:srgbClr val="000099"/>
                  </a:solidFill>
                </a:rPr>
                <a:t>server begins listening for  incoming TCP requests</a:t>
              </a:r>
            </a:p>
          </p:txBody>
        </p:sp>
        <p:cxnSp>
          <p:nvCxnSpPr>
            <p:cNvPr id="18" name="Straight Connector 30"/>
            <p:cNvCxnSpPr>
              <a:cxnSpLocks noChangeShapeType="1"/>
            </p:cNvCxnSpPr>
            <p:nvPr/>
          </p:nvCxnSpPr>
          <p:spPr bwMode="auto">
            <a:xfrm>
              <a:off x="1982674" y="3169104"/>
              <a:ext cx="727529" cy="272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9" name="Group 15"/>
          <p:cNvGrpSpPr>
            <a:grpSpLocks/>
          </p:cNvGrpSpPr>
          <p:nvPr/>
        </p:nvGrpSpPr>
        <p:grpSpPr bwMode="auto">
          <a:xfrm>
            <a:off x="2245925" y="2950117"/>
            <a:ext cx="2155825" cy="298450"/>
            <a:chOff x="553383" y="3714241"/>
            <a:chExt cx="2157273" cy="299227"/>
          </a:xfrm>
        </p:grpSpPr>
        <p:sp>
          <p:nvSpPr>
            <p:cNvPr id="20" name="TextBox 34"/>
            <p:cNvSpPr txBox="1">
              <a:spLocks noChangeArrowheads="1"/>
            </p:cNvSpPr>
            <p:nvPr/>
          </p:nvSpPr>
          <p:spPr bwMode="auto">
            <a:xfrm>
              <a:off x="553383" y="3714241"/>
              <a:ext cx="1194763" cy="299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en-US" altLang="en-US" sz="1400">
                  <a:solidFill>
                    <a:srgbClr val="000099"/>
                  </a:solidFill>
                </a:rPr>
                <a:t>loop forever</a:t>
              </a:r>
            </a:p>
          </p:txBody>
        </p:sp>
        <p:cxnSp>
          <p:nvCxnSpPr>
            <p:cNvPr id="21" name="Straight Connector 35"/>
            <p:cNvCxnSpPr>
              <a:cxnSpLocks noChangeShapeType="1"/>
            </p:cNvCxnSpPr>
            <p:nvPr/>
          </p:nvCxnSpPr>
          <p:spPr bwMode="auto">
            <a:xfrm flipV="1">
              <a:off x="1266031" y="3964781"/>
              <a:ext cx="1444625" cy="396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" name="Group 17"/>
          <p:cNvGrpSpPr>
            <a:grpSpLocks/>
          </p:cNvGrpSpPr>
          <p:nvPr/>
        </p:nvGrpSpPr>
        <p:grpSpPr bwMode="auto">
          <a:xfrm>
            <a:off x="1915725" y="3272379"/>
            <a:ext cx="2813050" cy="752475"/>
            <a:chOff x="380319" y="3965998"/>
            <a:chExt cx="2392469" cy="752685"/>
          </a:xfrm>
        </p:grpSpPr>
        <p:sp>
          <p:nvSpPr>
            <p:cNvPr id="23" name="TextBox 36"/>
            <p:cNvSpPr txBox="1">
              <a:spLocks noChangeArrowheads="1"/>
            </p:cNvSpPr>
            <p:nvPr/>
          </p:nvSpPr>
          <p:spPr bwMode="auto">
            <a:xfrm>
              <a:off x="380319" y="3965998"/>
              <a:ext cx="2184910" cy="752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en-US" altLang="en-US" sz="1400" dirty="0">
                  <a:solidFill>
                    <a:srgbClr val="000099"/>
                  </a:solidFill>
                </a:rPr>
                <a:t>server waits on accept()</a:t>
              </a:r>
            </a:p>
            <a:p>
              <a:pPr>
                <a:lnSpc>
                  <a:spcPts val="1600"/>
                </a:lnSpc>
              </a:pPr>
              <a:r>
                <a:rPr lang="en-US" altLang="en-US" sz="1400" dirty="0">
                  <a:solidFill>
                    <a:srgbClr val="000099"/>
                  </a:solidFill>
                </a:rPr>
                <a:t>for incoming requests, new socket created on return</a:t>
              </a:r>
            </a:p>
          </p:txBody>
        </p:sp>
        <p:cxnSp>
          <p:nvCxnSpPr>
            <p:cNvPr id="24" name="Straight Connector 39"/>
            <p:cNvCxnSpPr>
              <a:cxnSpLocks noChangeShapeType="1"/>
            </p:cNvCxnSpPr>
            <p:nvPr/>
          </p:nvCxnSpPr>
          <p:spPr bwMode="auto">
            <a:xfrm flipV="1">
              <a:off x="2231565" y="4229808"/>
              <a:ext cx="541223" cy="586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5" name="Group 18"/>
          <p:cNvGrpSpPr>
            <a:grpSpLocks/>
          </p:cNvGrpSpPr>
          <p:nvPr/>
        </p:nvGrpSpPr>
        <p:grpSpPr bwMode="auto">
          <a:xfrm>
            <a:off x="1976050" y="4093117"/>
            <a:ext cx="2860675" cy="523875"/>
            <a:chOff x="316741" y="4661874"/>
            <a:chExt cx="2859521" cy="524153"/>
          </a:xfrm>
        </p:grpSpPr>
        <p:sp>
          <p:nvSpPr>
            <p:cNvPr id="26" name="TextBox 61"/>
            <p:cNvSpPr txBox="1">
              <a:spLocks noChangeArrowheads="1"/>
            </p:cNvSpPr>
            <p:nvPr/>
          </p:nvSpPr>
          <p:spPr bwMode="auto">
            <a:xfrm>
              <a:off x="316741" y="4661874"/>
              <a:ext cx="2349500" cy="524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dirty="0">
                  <a:solidFill>
                    <a:srgbClr val="000099"/>
                  </a:solidFill>
                </a:rPr>
                <a:t>read bytes from socket (but not address as in UDP)</a:t>
              </a:r>
            </a:p>
          </p:txBody>
        </p:sp>
        <p:cxnSp>
          <p:nvCxnSpPr>
            <p:cNvPr id="27" name="Straight Connector 62"/>
            <p:cNvCxnSpPr>
              <a:cxnSpLocks noChangeShapeType="1"/>
            </p:cNvCxnSpPr>
            <p:nvPr/>
          </p:nvCxnSpPr>
          <p:spPr bwMode="auto">
            <a:xfrm>
              <a:off x="1875609" y="4682209"/>
              <a:ext cx="1300653" cy="49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" name="Group 28"/>
          <p:cNvGrpSpPr>
            <a:grpSpLocks/>
          </p:cNvGrpSpPr>
          <p:nvPr/>
        </p:nvGrpSpPr>
        <p:grpSpPr bwMode="auto">
          <a:xfrm>
            <a:off x="1844287" y="5178967"/>
            <a:ext cx="2878138" cy="738187"/>
            <a:chOff x="162014" y="4686636"/>
            <a:chExt cx="2878315" cy="738664"/>
          </a:xfrm>
        </p:grpSpPr>
        <p:sp>
          <p:nvSpPr>
            <p:cNvPr id="29" name="TextBox 29"/>
            <p:cNvSpPr txBox="1">
              <a:spLocks noChangeArrowheads="1"/>
            </p:cNvSpPr>
            <p:nvPr/>
          </p:nvSpPr>
          <p:spPr bwMode="auto">
            <a:xfrm>
              <a:off x="162014" y="4686636"/>
              <a:ext cx="2349500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400" dirty="0">
                  <a:solidFill>
                    <a:srgbClr val="000099"/>
                  </a:solidFill>
                </a:rPr>
                <a:t>close connection to this client (but </a:t>
              </a:r>
              <a:r>
                <a:rPr lang="en-US" altLang="en-US" sz="1400" i="1" dirty="0">
                  <a:solidFill>
                    <a:srgbClr val="000099"/>
                  </a:solidFill>
                </a:rPr>
                <a:t>not</a:t>
              </a:r>
              <a:r>
                <a:rPr lang="en-US" altLang="en-US" sz="1400" dirty="0">
                  <a:solidFill>
                    <a:srgbClr val="000099"/>
                  </a:solidFill>
                </a:rPr>
                <a:t> welcoming socket)</a:t>
              </a:r>
            </a:p>
          </p:txBody>
        </p:sp>
        <p:cxnSp>
          <p:nvCxnSpPr>
            <p:cNvPr id="30" name="Straight Connector 33"/>
            <p:cNvCxnSpPr>
              <a:cxnSpLocks noChangeShapeType="1"/>
            </p:cNvCxnSpPr>
            <p:nvPr/>
          </p:nvCxnSpPr>
          <p:spPr bwMode="auto">
            <a:xfrm>
              <a:off x="2184198" y="4843734"/>
              <a:ext cx="856131" cy="226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451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dak.co.uk/wp-content/uploads/2011/02/Network_mobil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4" b="15416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699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lient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-20955"/>
            <a:ext cx="11464925" cy="687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726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peer to peer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-1225691"/>
            <a:ext cx="9102725" cy="940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906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computer networ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0" b="734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18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pos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7" b="602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676400" y="1562100"/>
            <a:ext cx="474345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IP Address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296150" y="1562100"/>
            <a:ext cx="321945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Port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676400" y="3714750"/>
            <a:ext cx="4743450" cy="590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195.195.221.31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96150" y="3714750"/>
            <a:ext cx="3219450" cy="590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676400" y="4705350"/>
            <a:ext cx="4743450" cy="590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2001:0db8:85a3:0000:0000:8a2e:0370:7334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296150" y="4705350"/>
            <a:ext cx="3219450" cy="590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317309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Image result for protocol droid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10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440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future transpo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7295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078817" y="466487"/>
            <a:ext cx="3362632" cy="668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TCP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78817" y="1363954"/>
            <a:ext cx="3362632" cy="668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Reliable Transport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78817" y="2261421"/>
            <a:ext cx="3362632" cy="668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Flow Control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78817" y="3158066"/>
            <a:ext cx="3362632" cy="668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Congestion Control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78817" y="4043656"/>
            <a:ext cx="3362632" cy="6680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078817" y="4922483"/>
            <a:ext cx="3362632" cy="6680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Minimum Throughput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078817" y="5754775"/>
            <a:ext cx="3362632" cy="6680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Security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124017" y="466487"/>
            <a:ext cx="3362632" cy="668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UDP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124017" y="1363954"/>
            <a:ext cx="3362632" cy="6680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Reliable Transport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124017" y="2261421"/>
            <a:ext cx="3362632" cy="6680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Flow Control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124017" y="3158066"/>
            <a:ext cx="3362632" cy="6680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Congestion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124017" y="4043656"/>
            <a:ext cx="3362632" cy="6680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124017" y="4922483"/>
            <a:ext cx="3362632" cy="6680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Minimum Throughput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124017" y="5754775"/>
            <a:ext cx="3362632" cy="6680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89208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htt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" r="3956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563960" y="1410630"/>
            <a:ext cx="2587083" cy="82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Client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040961" y="1410630"/>
            <a:ext cx="2587083" cy="82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563959" y="2481147"/>
            <a:ext cx="2587083" cy="82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Create socket to server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040959" y="3551664"/>
            <a:ext cx="2587083" cy="82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Accepts connection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63957" y="3551664"/>
            <a:ext cx="2587083" cy="82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Requests web object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040959" y="4622181"/>
            <a:ext cx="2587083" cy="82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Returns requested object (or 404)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63956" y="4622181"/>
            <a:ext cx="2587083" cy="82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Close connection</a:t>
            </a:r>
          </a:p>
        </p:txBody>
      </p:sp>
      <p:cxnSp>
        <p:nvCxnSpPr>
          <p:cNvPr id="11" name="Straight Arrow Connector 10"/>
          <p:cNvCxnSpPr>
            <a:endCxn id="7" idx="1"/>
          </p:cNvCxnSpPr>
          <p:nvPr/>
        </p:nvCxnSpPr>
        <p:spPr>
          <a:xfrm>
            <a:off x="4096391" y="3007591"/>
            <a:ext cx="3944568" cy="95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4151040" y="3964259"/>
            <a:ext cx="3889919" cy="1070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8" idx="3"/>
          </p:cNvCxnSpPr>
          <p:nvPr/>
        </p:nvCxnSpPr>
        <p:spPr>
          <a:xfrm flipH="1">
            <a:off x="4151040" y="3964259"/>
            <a:ext cx="38899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1"/>
            <a:endCxn id="10" idx="3"/>
          </p:cNvCxnSpPr>
          <p:nvPr/>
        </p:nvCxnSpPr>
        <p:spPr>
          <a:xfrm flipH="1">
            <a:off x="4151039" y="5034776"/>
            <a:ext cx="3889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38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109</TotalTime>
  <Words>1798</Words>
  <Application>Microsoft Office PowerPoint</Application>
  <PresentationFormat>Widescreen</PresentationFormat>
  <Paragraphs>333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MS PGothic</vt:lpstr>
      <vt:lpstr>Arial</vt:lpstr>
      <vt:lpstr>Calibri</vt:lpstr>
      <vt:lpstr>Comic Sans MS</vt:lpstr>
      <vt:lpstr>Courier New</vt:lpstr>
      <vt:lpstr>Gill Sans MT</vt:lpstr>
      <vt:lpstr>Parcel</vt:lpstr>
      <vt:lpstr>Application 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Layer</dc:title>
  <dc:creator>Chris Janes</dc:creator>
  <cp:lastModifiedBy>Chris Janes</cp:lastModifiedBy>
  <cp:revision>12</cp:revision>
  <dcterms:created xsi:type="dcterms:W3CDTF">2016-10-11T09:36:11Z</dcterms:created>
  <dcterms:modified xsi:type="dcterms:W3CDTF">2016-10-11T11:25:57Z</dcterms:modified>
</cp:coreProperties>
</file>